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4"/>
    <p:sldMasterId id="2147483685" r:id="rId5"/>
  </p:sldMasterIdLst>
  <p:notesMasterIdLst>
    <p:notesMasterId r:id="rId14"/>
  </p:notesMasterIdLst>
  <p:sldIdLst>
    <p:sldId id="256" r:id="rId6"/>
    <p:sldId id="288" r:id="rId7"/>
    <p:sldId id="336" r:id="rId8"/>
    <p:sldId id="350" r:id="rId9"/>
    <p:sldId id="351" r:id="rId10"/>
    <p:sldId id="353" r:id="rId11"/>
    <p:sldId id="352" r:id="rId12"/>
    <p:sldId id="290" r:id="rId13"/>
  </p:sldIdLst>
  <p:sldSz cx="24382413" cy="13716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Korolev Light" panose="02000506000000020004" pitchFamily="50" charset="0"/>
      <p:regular r:id="rId19"/>
      <p:italic r:id="rId20"/>
    </p:embeddedFont>
    <p:embeddedFont>
      <p:font typeface="Work Sans" pitchFamily="2" charset="0"/>
      <p:regular r:id="rId21"/>
      <p:bold r:id="rId22"/>
      <p:italic r:id="rId23"/>
      <p:boldItalic r:id="rId24"/>
    </p:embeddedFont>
    <p:embeddedFont>
      <p:font typeface="Work Sans Light" pitchFamily="2" charset="0"/>
      <p:regular r:id="rId25"/>
      <p: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F78A6-85BA-4C3A-B535-6C60FB979FD4}" v="51" dt="2022-10-07T12:54:57.4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6327"/>
  </p:normalViewPr>
  <p:slideViewPr>
    <p:cSldViewPr snapToGrid="0" snapToObjects="1">
      <p:cViewPr varScale="1">
        <p:scale>
          <a:sx n="41" d="100"/>
          <a:sy n="4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0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FE757-3FFA-BA41-975B-8070675C6496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494A2-9C44-9443-90A6-DB31188EEF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431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z="1200" kern="0" dirty="0">
                <a:ea typeface="MS PGothic" panose="020B0600070205080204" pitchFamily="34" charset="-128"/>
              </a:rPr>
              <a:t>HDSR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1 van de 21 waterschappen in NL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Veilige dijken - Droge voeten - Schoon water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Netwerkorganisatie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Algemeen bestuur – Dagelijks bestuur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Ronde tafels – o.a. Bedrijfsvoering, BBO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Kleine 700 medewerkers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Sterke Lekdijk</a:t>
            </a:r>
          </a:p>
          <a:p>
            <a:pPr eaLnBrk="1" hangingPunct="1"/>
            <a:endParaRPr lang="nl-NL" sz="800" b="0" dirty="0"/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Een aanbestedende dienst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Duurzaamheid / social return</a:t>
            </a:r>
          </a:p>
          <a:p>
            <a:r>
              <a:rPr lang="nl-NL" altLang="nl-NL" sz="1200" kern="0" dirty="0" err="1">
                <a:ea typeface="MS PGothic" panose="020B0600070205080204" pitchFamily="34" charset="-128"/>
              </a:rPr>
              <a:t>Spend</a:t>
            </a:r>
            <a:r>
              <a:rPr lang="nl-NL" altLang="nl-NL" sz="1200" kern="0" dirty="0">
                <a:ea typeface="MS PGothic" panose="020B0600070205080204" pitchFamily="34" charset="-128"/>
              </a:rPr>
              <a:t>: EUR 85 miljoen p.j.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In control &amp; toekomstbestendig</a:t>
            </a:r>
          </a:p>
          <a:p>
            <a:pPr eaLnBrk="1" hangingPunct="1"/>
            <a:endParaRPr lang="nl-NL" sz="800" b="0" dirty="0"/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Vakspecialisten – techneuten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Onderzoek, innovatie en ontwikkeling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Grote verscheidenheid soorten opdrachten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In korte tijd forse groei projecten - inkopen 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Kennis en ervaring van inkopen zeer divers</a:t>
            </a:r>
          </a:p>
          <a:p>
            <a:pPr eaLnBrk="1" hangingPunct="1"/>
            <a:endParaRPr lang="nl-NL" sz="800" b="0" dirty="0"/>
          </a:p>
          <a:p>
            <a:pPr eaLnBrk="1" hangingPunct="1"/>
            <a:endParaRPr lang="nl-NL" sz="800" b="0" dirty="0"/>
          </a:p>
          <a:p>
            <a:pPr eaLnBrk="1" hangingPunct="1"/>
            <a:r>
              <a:rPr lang="nl-NL" sz="800" b="0" dirty="0"/>
              <a:t>Inkoop</a:t>
            </a:r>
          </a:p>
          <a:p>
            <a:r>
              <a:rPr lang="nl-NL" altLang="nl-NL" sz="3200" b="1" kern="0" dirty="0">
                <a:solidFill>
                  <a:srgbClr val="FF0000"/>
                </a:solidFill>
                <a:ea typeface="MS PGothic" panose="020B0600070205080204" pitchFamily="34" charset="-128"/>
              </a:rPr>
              <a:t>Centrale inkoop</a:t>
            </a:r>
          </a:p>
          <a:p>
            <a:pPr lvl="1"/>
            <a:r>
              <a:rPr lang="nl-NL" altLang="nl-NL" sz="1800" b="1" kern="0" dirty="0">
                <a:ea typeface="MS PGothic" panose="020B0600070205080204" pitchFamily="34" charset="-128"/>
              </a:rPr>
              <a:t>Kaders stellen</a:t>
            </a:r>
            <a:r>
              <a:rPr lang="nl-NL" altLang="nl-NL" sz="1800" kern="0" dirty="0">
                <a:ea typeface="MS PGothic" panose="020B0600070205080204" pitchFamily="34" charset="-128"/>
              </a:rPr>
              <a:t>: inkoopbeleid, algemene voorwaarden, opleidingsprogramma, spendanalyse, aanbestedingskalender en formats / templates</a:t>
            </a:r>
          </a:p>
          <a:p>
            <a:pPr lvl="1"/>
            <a:r>
              <a:rPr lang="nl-NL" altLang="nl-NL" sz="1800" b="1" kern="0" dirty="0">
                <a:ea typeface="MS PGothic" panose="020B0600070205080204" pitchFamily="34" charset="-128"/>
              </a:rPr>
              <a:t>Adviseren</a:t>
            </a:r>
            <a:r>
              <a:rPr lang="nl-NL" altLang="nl-NL" sz="1800" kern="0" dirty="0">
                <a:ea typeface="MS PGothic" panose="020B0600070205080204" pitchFamily="34" charset="-128"/>
              </a:rPr>
              <a:t>: inkoopjaarplannen, complexe aanbestedingsrechtelijke vraagstukken, centrale raamovereenkomsten en accountantscontrole</a:t>
            </a:r>
          </a:p>
          <a:p>
            <a:pPr lvl="1"/>
            <a:r>
              <a:rPr lang="nl-NL" altLang="nl-NL" sz="1800" b="1" kern="0" dirty="0">
                <a:ea typeface="MS PGothic" panose="020B0600070205080204" pitchFamily="34" charset="-128"/>
              </a:rPr>
              <a:t>Toetsen: </a:t>
            </a:r>
            <a:r>
              <a:rPr lang="nl-NL" altLang="nl-NL" sz="1800" kern="0" dirty="0">
                <a:ea typeface="MS PGothic" panose="020B0600070205080204" pitchFamily="34" charset="-128"/>
              </a:rPr>
              <a:t>interne controle, review / 4-ogen principe en escalatie</a:t>
            </a:r>
            <a:endParaRPr lang="nl-NL" altLang="nl-NL" sz="1800" b="1" kern="0" dirty="0">
              <a:ea typeface="MS PGothic" panose="020B0600070205080204" pitchFamily="34" charset="-128"/>
            </a:endParaRPr>
          </a:p>
          <a:p>
            <a:r>
              <a:rPr lang="nl-NL" altLang="nl-NL" sz="3200" b="1" kern="0" dirty="0">
                <a:solidFill>
                  <a:srgbClr val="FFC000"/>
                </a:solidFill>
                <a:ea typeface="MS PGothic" panose="020B0600070205080204" pitchFamily="34" charset="-128"/>
              </a:rPr>
              <a:t>Uitvoeren aanbestedingen</a:t>
            </a:r>
          </a:p>
          <a:p>
            <a:pPr lvl="1"/>
            <a:r>
              <a:rPr lang="nl-NL" altLang="nl-NL" sz="1800" kern="0" dirty="0">
                <a:ea typeface="MS PGothic" panose="020B0600070205080204" pitchFamily="34" charset="-128"/>
              </a:rPr>
              <a:t>Europese / nationale aanbestedingen: verplichte samenwerking</a:t>
            </a:r>
          </a:p>
          <a:p>
            <a:pPr lvl="1"/>
            <a:r>
              <a:rPr lang="nl-NL" altLang="nl-NL" sz="1800" kern="0" dirty="0">
                <a:ea typeface="MS PGothic" panose="020B0600070205080204" pitchFamily="34" charset="-128"/>
              </a:rPr>
              <a:t>Meervoudig onderhands: keuzemodel</a:t>
            </a:r>
          </a:p>
          <a:p>
            <a:pPr lvl="1"/>
            <a:r>
              <a:rPr lang="nl-NL" altLang="nl-NL" sz="1800" kern="0" dirty="0">
                <a:ea typeface="MS PGothic" panose="020B0600070205080204" pitchFamily="34" charset="-128"/>
              </a:rPr>
              <a:t>Enkelvoudig onderhands: geen samenwerkin</a:t>
            </a:r>
            <a:r>
              <a:rPr lang="nl-NL" altLang="nl-NL" sz="2000" kern="0" dirty="0">
                <a:ea typeface="MS PGothic" panose="020B0600070205080204" pitchFamily="34" charset="-128"/>
              </a:rPr>
              <a:t>g</a:t>
            </a:r>
            <a:endParaRPr lang="nl-NL" altLang="nl-NL" sz="2600" b="1" kern="0" dirty="0">
              <a:solidFill>
                <a:srgbClr val="FFC000"/>
              </a:solidFill>
              <a:ea typeface="MS PGothic" panose="020B0600070205080204" pitchFamily="34" charset="-128"/>
            </a:endParaRPr>
          </a:p>
          <a:p>
            <a:r>
              <a:rPr lang="nl-NL" altLang="nl-NL" sz="3200" b="1" kern="0" dirty="0">
                <a:solidFill>
                  <a:srgbClr val="00B050"/>
                </a:solidFill>
                <a:ea typeface="MS PGothic" panose="020B0600070205080204" pitchFamily="34" charset="-128"/>
              </a:rPr>
              <a:t>Contractmanagement</a:t>
            </a:r>
          </a:p>
          <a:p>
            <a:pPr lvl="1"/>
            <a:r>
              <a:rPr lang="nl-NL" altLang="nl-NL" sz="1800" kern="0" dirty="0">
                <a:ea typeface="MS PGothic" panose="020B0600070205080204" pitchFamily="34" charset="-128"/>
              </a:rPr>
              <a:t>Organisatie breed contractenregister</a:t>
            </a:r>
          </a:p>
          <a:p>
            <a:pPr eaLnBrk="1" hangingPunct="1"/>
            <a:endParaRPr lang="nl-NL" sz="800" b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0EFC9-9935-405F-9294-2D1A3A0592B4}" type="slidenum">
              <a:rPr kumimoji="0" lang="en-US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412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z="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0EFC9-9935-405F-9294-2D1A3A0592B4}" type="slidenum">
              <a:rPr kumimoji="0" lang="en-US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34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NL" sz="800" dirty="0"/>
              <a:t>Van strategisch, via tactisch, naar operationeel</a:t>
            </a:r>
          </a:p>
          <a:p>
            <a:pPr marL="0" indent="0">
              <a:buFontTx/>
              <a:buNone/>
            </a:pPr>
            <a:endParaRPr lang="nl-NL" sz="800" dirty="0"/>
          </a:p>
          <a:p>
            <a:pPr lvl="1" indent="-342900">
              <a:buFont typeface="Arial" panose="020B0604020202020204" pitchFamily="34" charset="0"/>
              <a:buChar char="-"/>
            </a:pPr>
            <a:r>
              <a:rPr lang="nl-NL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Broeikasgassen reduceren</a:t>
            </a:r>
            <a:endParaRPr lang="nl-NL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buFont typeface="Arial" panose="020B0604020202020204" pitchFamily="34" charset="0"/>
              <a:buChar char="-"/>
            </a:pPr>
            <a:r>
              <a:rPr lang="nl-NL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Energie besparen en winnen</a:t>
            </a:r>
            <a:endParaRPr lang="nl-NL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buFont typeface="Arial" panose="020B0604020202020204" pitchFamily="34" charset="0"/>
              <a:buChar char="-"/>
            </a:pPr>
            <a:r>
              <a:rPr lang="nl-NL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Grondstoffen winnen</a:t>
            </a:r>
            <a:endParaRPr lang="nl-NL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buFont typeface="Arial" panose="020B0604020202020204" pitchFamily="34" charset="0"/>
              <a:buChar char="-"/>
            </a:pPr>
            <a:r>
              <a:rPr lang="nl-NL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Duurzaam opdrachtgeverschap in </a:t>
            </a:r>
            <a:r>
              <a:rPr lang="nl-NL" sz="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waterschapswerken</a:t>
            </a:r>
            <a:endParaRPr lang="nl-NL" sz="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42900">
              <a:buFont typeface="Arial" panose="020B0604020202020204" pitchFamily="34" charset="0"/>
              <a:buChar char="-"/>
            </a:pPr>
            <a:r>
              <a:rPr lang="nl-NL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Biodiversiteit vergroten </a:t>
            </a:r>
          </a:p>
          <a:p>
            <a:pPr marL="0" indent="0">
              <a:buFontTx/>
              <a:buNone/>
            </a:pPr>
            <a:br>
              <a:rPr lang="nl-NL" sz="800" dirty="0"/>
            </a:br>
            <a:r>
              <a:rPr lang="nl-NL" sz="800" dirty="0"/>
              <a:t>Werkplan: vertaling van abstracte doelstellingen naar concrete handvatten. Elk jaar terugblik en aanscherping. Nu: DOS tenzij</a:t>
            </a:r>
          </a:p>
          <a:p>
            <a:pPr marL="0" indent="0">
              <a:buFontTx/>
              <a:buNone/>
            </a:pPr>
            <a:endParaRPr lang="nl-NL" sz="800" dirty="0"/>
          </a:p>
          <a:p>
            <a:pPr marL="0" indent="0">
              <a:buFontTx/>
              <a:buNone/>
            </a:pPr>
            <a:r>
              <a:rPr lang="nl-NL" sz="800" dirty="0"/>
              <a:t>Op dit moment bezig met een plan van aanpak duurzaam inkopen. Hoe kan inkoop bijdragen aan behalen van onze duurzaamheidsdoelstellingen?</a:t>
            </a:r>
          </a:p>
          <a:p>
            <a:pPr marL="0" indent="0">
              <a:buFontTx/>
              <a:buNone/>
            </a:pPr>
            <a:r>
              <a:rPr lang="nl-NL" sz="800" dirty="0"/>
              <a:t>Wat doen we wel, wat niet?</a:t>
            </a:r>
          </a:p>
          <a:p>
            <a:pPr marL="0" indent="0">
              <a:buFontTx/>
              <a:buNone/>
            </a:pPr>
            <a:endParaRPr lang="nl-NL" sz="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0EFC9-9935-405F-9294-2D1A3A0592B4}" type="slidenum">
              <a:rPr kumimoji="0" lang="en-US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37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sz="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0EFC9-9935-405F-9294-2D1A3A0592B4}" type="slidenum">
              <a:rPr kumimoji="0" lang="en-US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19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1200" kern="0" dirty="0">
                <a:ea typeface="MS PGothic" panose="020B0600070205080204" pitchFamily="34" charset="-128"/>
              </a:rPr>
              <a:t>HDSR is nu zelf ook bezig met verkrijgen CO2-prestatieladder</a:t>
            </a:r>
          </a:p>
          <a:p>
            <a:pPr marL="0" indent="0">
              <a:buFontTx/>
              <a:buNone/>
            </a:pPr>
            <a:endParaRPr lang="nl-NL" sz="800" dirty="0"/>
          </a:p>
          <a:p>
            <a:pPr marL="0" indent="0">
              <a:buFontTx/>
              <a:buNone/>
            </a:pPr>
            <a:r>
              <a:rPr lang="nl-NL" sz="800" b="1" dirty="0"/>
              <a:t>Tips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Neem opdrachtnemers mee in waarom en techniek toepassen van de CO2-prestatieladder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Geef perspectief over duurzaamheid voorwaarden in aanbestedingen de komende jaren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Begin klein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Besteed aandacht aan opleiden inkopende collega’s</a:t>
            </a:r>
          </a:p>
          <a:p>
            <a:r>
              <a:rPr lang="nl-NL" altLang="nl-NL" sz="1200" kern="0" dirty="0">
                <a:ea typeface="MS PGothic" panose="020B0600070205080204" pitchFamily="34" charset="-128"/>
              </a:rPr>
              <a:t>Blijf evalueren</a:t>
            </a:r>
          </a:p>
          <a:p>
            <a:pPr marL="0" indent="0">
              <a:buFontTx/>
              <a:buNone/>
            </a:pPr>
            <a:endParaRPr lang="nl-NL" sz="8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F0EFC9-9935-405F-9294-2D1A3A0592B4}" type="slidenum">
              <a:rPr kumimoji="0" lang="en-US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80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69D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5">
            <a:extLst>
              <a:ext uri="{FF2B5EF4-FFF2-40B4-BE49-F238E27FC236}">
                <a16:creationId xmlns:a16="http://schemas.microsoft.com/office/drawing/2014/main" id="{A5F7DBF1-9A2C-F047-BA90-6BB9929CB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57103" y="-8316844"/>
            <a:ext cx="25893713" cy="318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02D48A0-C26F-BC4A-A7D1-12AC40343F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106863"/>
            <a:ext cx="30738763" cy="295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phic 3">
            <a:extLst>
              <a:ext uri="{FF2B5EF4-FFF2-40B4-BE49-F238E27FC236}">
                <a16:creationId xmlns:a16="http://schemas.microsoft.com/office/drawing/2014/main" id="{8448BC17-9038-6B46-9D84-D900D54AFB8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0775" y="958850"/>
            <a:ext cx="4362450" cy="3148013"/>
          </a:xfrm>
          <a:prstGeom prst="rect">
            <a:avLst/>
          </a:prstGeom>
        </p:spPr>
      </p:pic>
      <p:sp>
        <p:nvSpPr>
          <p:cNvPr id="10" name="Tijdelijke aanduiding voor tekst 4">
            <a:extLst>
              <a:ext uri="{FF2B5EF4-FFF2-40B4-BE49-F238E27FC236}">
                <a16:creationId xmlns:a16="http://schemas.microsoft.com/office/drawing/2014/main" id="{13B7C275-BABC-E54A-8EDA-E553450CCF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7657" y="5466497"/>
            <a:ext cx="20508686" cy="27763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0" b="0" i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ijdelijke aanduiding voor tekst 6">
            <a:extLst>
              <a:ext uri="{FF2B5EF4-FFF2-40B4-BE49-F238E27FC236}">
                <a16:creationId xmlns:a16="http://schemas.microsoft.com/office/drawing/2014/main" id="{B3E2FEAC-CFD0-E34A-8EEB-B8E57EE083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7657" y="8242808"/>
            <a:ext cx="20508686" cy="21062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Korolev Light" pitchFamily="2" charset="77"/>
                <a:cs typeface="Calibri Light" panose="020F0302020204030204" pitchFamily="34" charset="0"/>
              </a:defRPr>
            </a:lvl1pPr>
            <a:lvl2pPr marL="635000" indent="0" algn="ctr">
              <a:buNone/>
              <a:defRPr b="0" i="0">
                <a:latin typeface="Korolev Light" pitchFamily="2" charset="77"/>
              </a:defRPr>
            </a:lvl2pPr>
            <a:lvl3pPr marL="1270000" indent="0" algn="ctr">
              <a:buNone/>
              <a:defRPr b="0" i="0">
                <a:latin typeface="Korolev Light" pitchFamily="2" charset="77"/>
              </a:defRPr>
            </a:lvl3pPr>
            <a:lvl4pPr marL="1905000" indent="0" algn="ctr">
              <a:buNone/>
              <a:defRPr b="0" i="0">
                <a:latin typeface="Korolev Light" pitchFamily="2" charset="77"/>
              </a:defRPr>
            </a:lvl4pPr>
            <a:lvl5pPr marL="2540000" indent="0" algn="ctr">
              <a:buNone/>
              <a:defRPr b="0" i="0">
                <a:latin typeface="Korolev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862AA29-309D-8148-BAA3-2076F333D2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37658" y="11604689"/>
            <a:ext cx="20508686" cy="122627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600" b="0" i="0">
                <a:solidFill>
                  <a:schemeClr val="bg1"/>
                </a:solidFill>
                <a:latin typeface="Korolev Light" pitchFamily="2" charset="77"/>
                <a:cs typeface="Calibri Light" panose="020F0302020204030204" pitchFamily="34" charset="0"/>
              </a:defRPr>
            </a:lvl1pPr>
            <a:lvl2pPr marL="635000" indent="0" algn="ctr">
              <a:buNone/>
              <a:defRPr sz="2600" b="0" i="0">
                <a:solidFill>
                  <a:schemeClr val="bg1"/>
                </a:solidFill>
                <a:latin typeface="Korolev Light" pitchFamily="2" charset="77"/>
                <a:cs typeface="Calibri Light" panose="020F0302020204030204" pitchFamily="34" charset="0"/>
              </a:defRPr>
            </a:lvl2pPr>
            <a:lvl3pPr marL="1270000" indent="0" algn="ctr">
              <a:buNone/>
              <a:defRPr b="0" i="0">
                <a:solidFill>
                  <a:schemeClr val="bg1"/>
                </a:solidFill>
                <a:latin typeface="Korolev Light" pitchFamily="2" charset="77"/>
              </a:defRPr>
            </a:lvl3pPr>
            <a:lvl4pPr marL="1905000" indent="0" algn="ctr">
              <a:buNone/>
              <a:defRPr b="0" i="0">
                <a:solidFill>
                  <a:schemeClr val="bg1"/>
                </a:solidFill>
                <a:latin typeface="Korolev Light" pitchFamily="2" charset="77"/>
              </a:defRPr>
            </a:lvl4pPr>
            <a:lvl5pPr marL="2540000" indent="0" algn="ctr">
              <a:buNone/>
              <a:defRPr b="0" i="0">
                <a:solidFill>
                  <a:schemeClr val="bg1"/>
                </a:solidFill>
                <a:latin typeface="Korolev Ligh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298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3086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52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2D81E9-D303-18CF-C3A5-D1D7D440E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F270AF4-4848-4D56-4890-0B27D05AE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14F483-9DF5-9DE8-9587-36A3CED1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3BD8-89DE-4242-BA53-328EFD65D642}" type="datetimeFigureOut">
              <a:rPr lang="nl-NL" smtClean="0"/>
              <a:t>26-10-2022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668C68-7282-393B-FC0D-CDEAFAAF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84C2CB-19E7-D875-4985-21A3DCAF8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D3C0E-FA38-4D4B-8C1C-DD109D5C35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357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28681" y="4260853"/>
            <a:ext cx="20725051" cy="29400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57362" y="7772400"/>
            <a:ext cx="17067689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354" indent="0" algn="ctr">
              <a:buNone/>
              <a:defRPr/>
            </a:lvl2pPr>
            <a:lvl3pPr marL="1828709" indent="0" algn="ctr">
              <a:buNone/>
              <a:defRPr/>
            </a:lvl3pPr>
            <a:lvl4pPr marL="2743063" indent="0" algn="ctr">
              <a:buNone/>
              <a:defRPr/>
            </a:lvl4pPr>
            <a:lvl5pPr marL="3657417" indent="0" algn="ctr">
              <a:buNone/>
              <a:defRPr/>
            </a:lvl5pPr>
            <a:lvl6pPr marL="4571771" indent="0" algn="ctr">
              <a:buNone/>
              <a:defRPr/>
            </a:lvl6pPr>
            <a:lvl7pPr marL="5486126" indent="0" algn="ctr">
              <a:buNone/>
              <a:defRPr/>
            </a:lvl7pPr>
            <a:lvl8pPr marL="6400480" indent="0" algn="ctr">
              <a:buNone/>
              <a:defRPr/>
            </a:lvl8pPr>
            <a:lvl9pPr marL="7314834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E9EF55-0BAE-4BBB-B874-66D49F010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748A2-67A0-4809-A812-744EAB9AFF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4418ED-99F5-4DE6-BB12-D093B8D4AC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BAC5D5-A923-4D32-8CA0-C0CD7164564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481937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F783BD-4C1C-464E-AEA8-8D573E469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D5708A-7DBC-417C-90C9-64F45BE6BB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CAC170-8BF8-4142-A0E1-B148DF494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5A783-39E3-4C47-A649-B1956DC32090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1645504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6043" y="8813803"/>
            <a:ext cx="20725051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26043" y="5813427"/>
            <a:ext cx="20725051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54" indent="0">
              <a:buNone/>
              <a:defRPr sz="3600"/>
            </a:lvl2pPr>
            <a:lvl3pPr marL="1828709" indent="0">
              <a:buNone/>
              <a:defRPr sz="3200"/>
            </a:lvl3pPr>
            <a:lvl4pPr marL="2743063" indent="0">
              <a:buNone/>
              <a:defRPr sz="2800"/>
            </a:lvl4pPr>
            <a:lvl5pPr marL="3657417" indent="0">
              <a:buNone/>
              <a:defRPr sz="2800"/>
            </a:lvl5pPr>
            <a:lvl6pPr marL="4571771" indent="0">
              <a:buNone/>
              <a:defRPr sz="2800"/>
            </a:lvl6pPr>
            <a:lvl7pPr marL="5486126" indent="0">
              <a:buNone/>
              <a:defRPr sz="2800"/>
            </a:lvl7pPr>
            <a:lvl8pPr marL="6400480" indent="0">
              <a:buNone/>
              <a:defRPr sz="2800"/>
            </a:lvl8pPr>
            <a:lvl9pPr marL="7314834" indent="0">
              <a:buNone/>
              <a:defRPr sz="2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9C6E6B-F230-4E9D-8B98-05C050DE2C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FDB2A2-6DE3-443D-B156-03BE768DF7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73C41B-23F2-436C-B349-F5BDBE334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821B1-823E-49B4-974E-B25F8926DF8E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423540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828681" y="3962400"/>
            <a:ext cx="10159339" cy="82296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394393" y="3962400"/>
            <a:ext cx="10159339" cy="82296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64EDFD-DF3A-4990-A2AB-84BA906411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A71FED-28E5-4EBD-860C-215B5B1AB1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AEE507-3EC3-4AC8-8A92-C54611D92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BF34AD-7EFD-4176-8CD5-188152B95CCC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4136299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121" y="549276"/>
            <a:ext cx="21944172" cy="2286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19122" y="3070226"/>
            <a:ext cx="10773133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219122" y="4349750"/>
            <a:ext cx="10773133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12385931" y="3070226"/>
            <a:ext cx="10777365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12385931" y="4349750"/>
            <a:ext cx="10777365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50E9B66-9752-4BED-A458-E0B9587A2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B49BC2F-65E7-42A4-93C3-A379202ED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C626E44-C72C-4D52-BC11-1B61088C5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52A6C-D79B-4374-A1AF-6639B2720752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74281322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19C953-04ED-40DF-B804-89C351916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832283-7EAB-47E3-A5C6-5930DEC96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8997AF-6A34-4921-B426-4FCF4C90C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7AFF7-E609-49F9-BE51-E626B07E94CD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3527507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918878-63EF-4A4F-A313-65549CC9F4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16B175-8254-4F80-A003-A7156A6F3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E06589-7AC0-4E6E-A786-001E9FC28B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F53E5-69B1-4FF0-8D6A-BEADA4DE8F49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08181714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460A281-1CCA-A14A-90AF-1B4C935582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6007EB7B-78F3-A141-B700-713522AA3D8A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D69EF5C7-7988-524C-B3BA-3B9B5FCD8312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04C822EF-DB13-EC4F-860F-38FEFD41616E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2229006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123" y="546100"/>
            <a:ext cx="8021646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532846" y="546103"/>
            <a:ext cx="13630447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19123" y="2870203"/>
            <a:ext cx="8021646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354" indent="0">
              <a:buNone/>
              <a:defRPr sz="2400"/>
            </a:lvl2pPr>
            <a:lvl3pPr marL="1828709" indent="0">
              <a:buNone/>
              <a:defRPr sz="2000"/>
            </a:lvl3pPr>
            <a:lvl4pPr marL="2743063" indent="0">
              <a:buNone/>
              <a:defRPr sz="1800"/>
            </a:lvl4pPr>
            <a:lvl5pPr marL="3657417" indent="0">
              <a:buNone/>
              <a:defRPr sz="1800"/>
            </a:lvl5pPr>
            <a:lvl6pPr marL="4571771" indent="0">
              <a:buNone/>
              <a:defRPr sz="1800"/>
            </a:lvl6pPr>
            <a:lvl7pPr marL="5486126" indent="0">
              <a:buNone/>
              <a:defRPr sz="1800"/>
            </a:lvl7pPr>
            <a:lvl8pPr marL="6400480" indent="0">
              <a:buNone/>
              <a:defRPr sz="1800"/>
            </a:lvl8pPr>
            <a:lvl9pPr marL="7314834" indent="0">
              <a:buNone/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C3007-6B75-4ADA-A03C-D6ACD4947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BEFD7-15A4-40C3-ADC5-81C281757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503965-C477-467D-BAB7-F53835A16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3F182-8237-47C0-99C2-338F04024C1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8117511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9123" y="9601200"/>
            <a:ext cx="14629448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779123" y="1225550"/>
            <a:ext cx="14629448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79123" y="10734676"/>
            <a:ext cx="14629448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354" indent="0">
              <a:buNone/>
              <a:defRPr sz="2400"/>
            </a:lvl2pPr>
            <a:lvl3pPr marL="1828709" indent="0">
              <a:buNone/>
              <a:defRPr sz="2000"/>
            </a:lvl3pPr>
            <a:lvl4pPr marL="2743063" indent="0">
              <a:buNone/>
              <a:defRPr sz="1800"/>
            </a:lvl4pPr>
            <a:lvl5pPr marL="3657417" indent="0">
              <a:buNone/>
              <a:defRPr sz="1800"/>
            </a:lvl5pPr>
            <a:lvl6pPr marL="4571771" indent="0">
              <a:buNone/>
              <a:defRPr sz="1800"/>
            </a:lvl6pPr>
            <a:lvl7pPr marL="5486126" indent="0">
              <a:buNone/>
              <a:defRPr sz="1800"/>
            </a:lvl7pPr>
            <a:lvl8pPr marL="6400480" indent="0">
              <a:buNone/>
              <a:defRPr sz="1800"/>
            </a:lvl8pPr>
            <a:lvl9pPr marL="7314834" indent="0">
              <a:buNone/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98E193-5858-409D-8F7A-A2F95D4CF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605F75-18F0-4054-8B29-75ED53C7F9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8F8BAD-A1CC-452D-BD57-B3E19A900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A56FD-F2A6-4BAE-9588-BAC49128B256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87621252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EEEC08-0D91-48C7-9DD1-D1684C3841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5CEE01-633F-4DBE-858A-48E7E901D7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C83B5C-3F9A-4337-B01F-883365B4D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BBA35-FA86-4866-89EE-752E6A8D4A26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48158142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7372469" y="0"/>
            <a:ext cx="5181263" cy="121920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828681" y="0"/>
            <a:ext cx="15137415" cy="121920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289A71-0DAE-4968-A2A8-D7D1EDB2D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54E476-A65D-42FA-A87A-7E232C50E7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6C7AF-349D-4B6F-A1BB-E2A43EDA2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6D02D-DEB4-48D6-8E36-27D24A63F2C8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5938929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14724" y="0"/>
            <a:ext cx="15239008" cy="2286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1828681" y="3962400"/>
            <a:ext cx="20725051" cy="8229600"/>
          </a:xfrm>
        </p:spPr>
        <p:txBody>
          <a:bodyPr/>
          <a:lstStyle/>
          <a:p>
            <a:pPr lvl="0"/>
            <a:r>
              <a:rPr lang="nl-NL" noProof="0"/>
              <a:t>Klik op het pictogram als u een tabel wilt toevoegen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5F8DC0-1FEC-451E-8F98-5210F4E789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BB1DB8-5C20-4790-A696-310FC130BA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BC94F4-58FB-4BBF-A9A5-8FD2C0D498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BEAF64-3BA8-451E-A7CF-B986DA54A6A5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136261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C8D1EE5F-CC55-AE43-BA7C-7B1AA863D5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C4F29929-C569-4C4C-A091-C7A5F84D8AEB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75B8931-61DD-7247-9517-E9E116AAAB05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678DD49D-FDEA-3648-8EAD-86BF1AD163E9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423086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5092A3F2-3105-CB45-B3B4-23A489F436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C5C1A395-8618-7841-9AE5-A6D157FDE8F1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AB1141F7-5697-B64F-9FA9-99DFE6F176EA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4370AD5A-A3ED-054B-B709-373CA264115B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380522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046ED857-1BA7-0049-9EBC-D55098DAED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B419B8D9-D566-534E-8F7F-CEF5A2EB50E5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FBCA0AA3-E527-E247-9C68-E2ED204EE7DF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3A367A72-F66D-E44F-9072-7F179F5BBDBC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299421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tx1">
                    <a:lumMod val="75000"/>
                  </a:schemeClr>
                </a:solidFill>
                <a:latin typeface="Korolev Light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nl-NL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77C13DCF-2149-1549-9B81-D7674D19C0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806932"/>
            <a:ext cx="10234961" cy="905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Tx/>
              <a:buNone/>
              <a:defRPr sz="4800" b="0" i="0">
                <a:latin typeface="Work Sans Light" pitchFamily="2" charset="77"/>
              </a:defRPr>
            </a:lvl1pPr>
            <a:lvl2pPr marL="914354" indent="0">
              <a:buFontTx/>
              <a:buNone/>
              <a:defRPr sz="4400" b="0" i="0">
                <a:latin typeface="Work Sans Light" pitchFamily="2" charset="77"/>
              </a:defRPr>
            </a:lvl2pPr>
            <a:lvl3pPr marL="1828709" indent="0">
              <a:buFontTx/>
              <a:buNone/>
              <a:defRPr b="0" i="0">
                <a:latin typeface="Work Sans Light" pitchFamily="2" charset="77"/>
              </a:defRPr>
            </a:lvl3pPr>
            <a:lvl4pPr marL="2743063" indent="0">
              <a:buFontTx/>
              <a:buNone/>
              <a:defRPr b="0" i="0">
                <a:latin typeface="Work Sans Light" pitchFamily="2" charset="77"/>
              </a:defRPr>
            </a:lvl4pPr>
            <a:lvl5pPr marL="3657417" indent="0">
              <a:buFontTx/>
              <a:buNone/>
              <a:defRPr b="0" i="0">
                <a:latin typeface="Work Sans Light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voettekst 9">
            <a:extLst>
              <a:ext uri="{FF2B5EF4-FFF2-40B4-BE49-F238E27FC236}">
                <a16:creationId xmlns:a16="http://schemas.microsoft.com/office/drawing/2014/main" id="{A1357CE7-DBC6-9E44-839A-15BECD8C7BF3}"/>
              </a:ext>
            </a:extLst>
          </p:cNvPr>
          <p:cNvSpPr txBox="1">
            <a:spLocks/>
          </p:cNvSpPr>
          <p:nvPr userDrawn="1"/>
        </p:nvSpPr>
        <p:spPr>
          <a:xfrm>
            <a:off x="98896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-Managementsysteem</a:t>
            </a:r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FAA9797-E025-224C-A4E5-D3308110A6B4}"/>
              </a:ext>
            </a:extLst>
          </p:cNvPr>
          <p:cNvSpPr txBox="1">
            <a:spLocks/>
          </p:cNvSpPr>
          <p:nvPr userDrawn="1"/>
        </p:nvSpPr>
        <p:spPr>
          <a:xfrm>
            <a:off x="14800488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Aanbestedingsinstrument</a:t>
            </a:r>
            <a:endParaRPr lang="nl-NL" dirty="0"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5760DFBB-FFFC-134F-89FD-48410806F98C}"/>
              </a:ext>
            </a:extLst>
          </p:cNvPr>
          <p:cNvSpPr txBox="1">
            <a:spLocks/>
          </p:cNvSpPr>
          <p:nvPr userDrawn="1"/>
        </p:nvSpPr>
        <p:spPr>
          <a:xfrm>
            <a:off x="4996412" y="13023542"/>
            <a:ext cx="4910800" cy="698500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2000" b="0" i="0" kern="0">
                <a:solidFill>
                  <a:schemeClr val="bg1">
                    <a:alpha val="85000"/>
                  </a:schemeClr>
                </a:solidFill>
                <a:latin typeface="Korolev Light" pitchFamily="2" charset="77"/>
                <a:ea typeface="+mn-ea"/>
                <a:cs typeface="Calibri Light" panose="020F0302020204030204" pitchFamily="34" charset="0"/>
                <a:sym typeface="Helvetica Neue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sym typeface="Helvetica Neue Medium"/>
              </a:rPr>
              <a:t>CO</a:t>
            </a:r>
            <a:r>
              <a:rPr lang="nl-NL" baseline="-25000" dirty="0">
                <a:sym typeface="Helvetica Neue Medium"/>
              </a:rPr>
              <a:t>2</a:t>
            </a:r>
            <a:r>
              <a:rPr lang="nl-NL" dirty="0"/>
              <a:t>-Prestatieladder</a:t>
            </a:r>
          </a:p>
        </p:txBody>
      </p:sp>
    </p:spTree>
    <p:extLst>
      <p:ext uri="{BB962C8B-B14F-4D97-AF65-F5344CB8AC3E}">
        <p14:creationId xmlns:p14="http://schemas.microsoft.com/office/powerpoint/2010/main" val="132386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077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556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E0725746-2A12-6545-9F9F-B106B23E0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" y="731683"/>
            <a:ext cx="21031200" cy="1296856"/>
          </a:xfrm>
          <a:prstGeom prst="rect">
            <a:avLst/>
          </a:prstGeom>
        </p:spPr>
        <p:txBody>
          <a:bodyPr/>
          <a:lstStyle>
            <a:lvl1pPr algn="l">
              <a:defRPr sz="7000" b="0" i="0" baseline="0">
                <a:solidFill>
                  <a:schemeClr val="bg1"/>
                </a:solidFill>
                <a:latin typeface="Korolev Light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716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03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7" r:id="rId4"/>
    <p:sldLayoutId id="2147483676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b="0" i="0" kern="1200">
          <a:solidFill>
            <a:schemeClr val="tx1"/>
          </a:solidFill>
          <a:latin typeface="Korolev Light" pitchFamily="2" charset="77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0" i="0" kern="1200">
          <a:solidFill>
            <a:schemeClr val="tx1"/>
          </a:solidFill>
          <a:latin typeface="Korolev Light" pitchFamily="2" charset="77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29D5BAC-EC91-4EFF-95A9-5AC28B95A9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314724" y="0"/>
            <a:ext cx="1523900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Titelstijl van model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61EF8A-1EFE-429E-937D-8613A1C353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681" y="3962400"/>
            <a:ext cx="20725051" cy="822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8948919-52E9-4FC9-ADEE-47B48F3D03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681" y="12496800"/>
            <a:ext cx="507966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BF4AA41-6946-4962-9536-6018927FCC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0658" y="12496800"/>
            <a:ext cx="772109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2800"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DB9AD7C-FB25-4DDC-A680-36771F81B6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474063" y="12496800"/>
            <a:ext cx="507966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/>
            </a:lvl1pPr>
          </a:lstStyle>
          <a:p>
            <a:fld id="{488E4126-3956-4475-81EA-4DEB87CB2BC1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23206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+mj-lt"/>
          <a:ea typeface="MS PGothic"/>
          <a:cs typeface="MS PGothic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itchFamily="34" charset="0"/>
          <a:ea typeface="MS PGothic"/>
          <a:cs typeface="MS PGothic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itchFamily="34" charset="0"/>
          <a:ea typeface="MS PGothic"/>
          <a:cs typeface="MS PGothic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itchFamily="34" charset="0"/>
          <a:ea typeface="MS PGothic"/>
          <a:cs typeface="MS PGothic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itchFamily="34" charset="0"/>
          <a:ea typeface="MS PGothic"/>
          <a:cs typeface="MS PGothic"/>
        </a:defRPr>
      </a:lvl5pPr>
      <a:lvl6pPr marL="914354" algn="r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itchFamily="34" charset="0"/>
          <a:ea typeface="MS PGothic" pitchFamily="34" charset="-128"/>
        </a:defRPr>
      </a:lvl6pPr>
      <a:lvl7pPr marL="1828709" algn="r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itchFamily="34" charset="0"/>
          <a:ea typeface="MS PGothic" pitchFamily="34" charset="-128"/>
        </a:defRPr>
      </a:lvl7pPr>
      <a:lvl8pPr marL="2743063" algn="r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itchFamily="34" charset="0"/>
          <a:ea typeface="MS PGothic" pitchFamily="34" charset="-128"/>
        </a:defRPr>
      </a:lvl8pPr>
      <a:lvl9pPr marL="3657417" algn="r" rtl="0" eaLnBrk="1" fontAlgn="base" hangingPunct="1">
        <a:spcBef>
          <a:spcPct val="0"/>
        </a:spcBef>
        <a:spcAft>
          <a:spcPct val="0"/>
        </a:spcAft>
        <a:defRPr sz="6000" b="1">
          <a:solidFill>
            <a:schemeClr val="bg1"/>
          </a:solidFill>
          <a:latin typeface="Arial" pitchFamily="34" charset="0"/>
          <a:ea typeface="MS PGothic" pitchFamily="34" charset="-128"/>
        </a:defRPr>
      </a:lvl9pPr>
    </p:titleStyle>
    <p:bodyStyle>
      <a:lvl1pPr marL="685766" indent="-685766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4000">
          <a:solidFill>
            <a:schemeClr val="tx1"/>
          </a:solidFill>
          <a:latin typeface="+mn-lt"/>
          <a:ea typeface="MS PGothic"/>
          <a:cs typeface="MS PGothic"/>
        </a:defRPr>
      </a:lvl1pPr>
      <a:lvl2pPr marL="1485826" indent="-571471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>
          <a:solidFill>
            <a:schemeClr val="tx1"/>
          </a:solidFill>
          <a:latin typeface="+mn-lt"/>
          <a:ea typeface="MS PGothic"/>
          <a:cs typeface="MS PGothic"/>
        </a:defRPr>
      </a:lvl2pPr>
      <a:lvl3pPr marL="2285886" indent="-457177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MS PGothic"/>
          <a:cs typeface="MS PGothic"/>
        </a:defRPr>
      </a:lvl3pPr>
      <a:lvl4pPr marL="3200240" indent="-457177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MS PGothic"/>
          <a:cs typeface="MS PGothic"/>
        </a:defRPr>
      </a:lvl4pPr>
      <a:lvl5pPr marL="4114594" indent="-457177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MS PGothic"/>
          <a:cs typeface="MS PGothic"/>
        </a:defRPr>
      </a:lvl5pPr>
      <a:lvl6pPr marL="5028949" indent="-457177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6pPr>
      <a:lvl7pPr marL="5943303" indent="-457177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7pPr>
      <a:lvl8pPr marL="6857657" indent="-457177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8pPr>
      <a:lvl9pPr marL="7772011" indent="-457177" algn="l" rtl="0" eaLnBrk="1" fontAlgn="base" hangingPunct="1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hyperlink" Target="https://nl.depositphotos.com/91104378/stockafbeelding-tijd-om-te-evalueren.html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s://www.nicoleschuring.nl/perspectief-bepaalt-je-focus/" TargetMode="External"/><Relationship Id="rId12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11" Type="http://schemas.openxmlformats.org/officeDocument/2006/relationships/hyperlink" Target="https://www.nvvbs-opleidingen.nl/product/verkorte-opleiding-nabestaandenzorg/" TargetMode="External"/><Relationship Id="rId5" Type="http://schemas.openxmlformats.org/officeDocument/2006/relationships/hyperlink" Target="https://domoderefontiro.be/blog/begin-toch-eens-bij-het-waarom" TargetMode="External"/><Relationship Id="rId10" Type="http://schemas.openxmlformats.org/officeDocument/2006/relationships/image" Target="../media/image31.jpg"/><Relationship Id="rId4" Type="http://schemas.openxmlformats.org/officeDocument/2006/relationships/image" Target="../media/image28.jpg"/><Relationship Id="rId9" Type="http://schemas.openxmlformats.org/officeDocument/2006/relationships/hyperlink" Target="https://www.blokker.nl/p/pluche-kabouter-knuffel-rode-muts-19-cm/161639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75F7169-AC3E-7E49-A064-512A748B7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7001" y="4996048"/>
            <a:ext cx="21049342" cy="3182981"/>
          </a:xfrm>
        </p:spPr>
        <p:txBody>
          <a:bodyPr/>
          <a:lstStyle/>
          <a:p>
            <a:r>
              <a:rPr lang="nl-NL" dirty="0">
                <a:sym typeface="Helvetica Neue"/>
              </a:rPr>
              <a:t>Sessie 2</a:t>
            </a:r>
          </a:p>
          <a:p>
            <a:r>
              <a:rPr lang="nl-NL" dirty="0">
                <a:sym typeface="Helvetica Neue"/>
              </a:rPr>
              <a:t>Wat is aanbesteden op de CO</a:t>
            </a:r>
            <a:r>
              <a:rPr lang="nl-NL" baseline="-25000" dirty="0">
                <a:sym typeface="Helvetica Neue"/>
              </a:rPr>
              <a:t>2</a:t>
            </a:r>
            <a:r>
              <a:rPr lang="nl-NL" dirty="0">
                <a:sym typeface="Helvetica Neue"/>
              </a:rPr>
              <a:t>-Prestatieladder?</a:t>
            </a:r>
          </a:p>
          <a:p>
            <a:endParaRPr lang="nl-NL" dirty="0">
              <a:sym typeface="Helvetica Neue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7C7E537-7B75-604B-A156-BDC3B0B380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7657" y="11596582"/>
            <a:ext cx="20508686" cy="2119418"/>
          </a:xfrm>
        </p:spPr>
        <p:txBody>
          <a:bodyPr/>
          <a:lstStyle/>
          <a:p>
            <a:r>
              <a:rPr lang="nl-NL" dirty="0">
                <a:sym typeface="Helvetica Neue"/>
              </a:rPr>
              <a:t>11 oktober 2022</a:t>
            </a:r>
          </a:p>
        </p:txBody>
      </p:sp>
    </p:spTree>
    <p:extLst>
      <p:ext uri="{BB962C8B-B14F-4D97-AF65-F5344CB8AC3E}">
        <p14:creationId xmlns:p14="http://schemas.microsoft.com/office/powerpoint/2010/main" val="318868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8">
            <a:extLst>
              <a:ext uri="{FF2B5EF4-FFF2-40B4-BE49-F238E27FC236}">
                <a16:creationId xmlns:a16="http://schemas.microsoft.com/office/drawing/2014/main" id="{49DC15C6-5957-1800-226C-26B813055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84" y="759115"/>
            <a:ext cx="24382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6B9B86D9-95AD-B871-BB42-CE047A5FB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84" y="2656178"/>
            <a:ext cx="24382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7592B702-62D4-9B26-3A10-89337BFDF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84" y="4180178"/>
            <a:ext cx="24382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F2D51BD8-DAA5-9F26-BA2B-57CA8D994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1184" y="8760115"/>
            <a:ext cx="24382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CE214A2-6767-213F-4643-293E00AD133C}"/>
              </a:ext>
            </a:extLst>
          </p:cNvPr>
          <p:cNvSpPr txBox="1"/>
          <p:nvPr/>
        </p:nvSpPr>
        <p:spPr>
          <a:xfrm>
            <a:off x="13121337" y="4986321"/>
            <a:ext cx="70710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/>
              <a:t>Ghislaine Duvalois</a:t>
            </a:r>
          </a:p>
          <a:p>
            <a:r>
              <a:rPr lang="nl-NL" sz="3200" dirty="0"/>
              <a:t>Moderator-SKAO</a:t>
            </a:r>
          </a:p>
          <a:p>
            <a:endParaRPr lang="nl-NL" sz="3200" dirty="0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2EBC6FD-F7A3-5566-38AC-08DAD3595166}"/>
              </a:ext>
            </a:extLst>
          </p:cNvPr>
          <p:cNvSpPr txBox="1"/>
          <p:nvPr/>
        </p:nvSpPr>
        <p:spPr>
          <a:xfrm>
            <a:off x="806286" y="1075272"/>
            <a:ext cx="26060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500" b="1" dirty="0">
                <a:sym typeface="Helvetica Neue"/>
              </a:rPr>
              <a:t>Sessie 2 Wat is aanbesteden op de CO</a:t>
            </a:r>
            <a:r>
              <a:rPr lang="nl-NL" sz="6500" b="1" baseline="-25000" dirty="0">
                <a:sym typeface="Helvetica Neue"/>
              </a:rPr>
              <a:t>2</a:t>
            </a:r>
            <a:r>
              <a:rPr lang="nl-NL" sz="6500" b="1" dirty="0">
                <a:sym typeface="Helvetica Neue"/>
              </a:rPr>
              <a:t>-Prestatieladder?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FF304893-D216-500B-0962-B3ED3EBF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228" y="3607741"/>
            <a:ext cx="4013771" cy="4013771"/>
          </a:xfrm>
          <a:prstGeom prst="rect">
            <a:avLst/>
          </a:prstGeom>
        </p:spPr>
      </p:pic>
      <p:pic>
        <p:nvPicPr>
          <p:cNvPr id="25" name="Afbeelding 24" descr="Afbeelding met persoon, binnen, glimlachen, wit&#10;&#10;Automatisch gegenereerde beschrijving">
            <a:extLst>
              <a:ext uri="{FF2B5EF4-FFF2-40B4-BE49-F238E27FC236}">
                <a16:creationId xmlns:a16="http://schemas.microsoft.com/office/drawing/2014/main" id="{5C2EB135-46E2-5119-E705-050B37685E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6" y="3523824"/>
            <a:ext cx="4097688" cy="409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Afbeelding 26" descr="Annemiek Vos">
            <a:extLst>
              <a:ext uri="{FF2B5EF4-FFF2-40B4-BE49-F238E27FC236}">
                <a16:creationId xmlns:a16="http://schemas.microsoft.com/office/drawing/2014/main" id="{650E5162-1E95-7C3E-E8F0-F265E766A4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8" t="10891" r="10692" b="8515"/>
          <a:stretch/>
        </p:blipFill>
        <p:spPr bwMode="auto">
          <a:xfrm>
            <a:off x="806286" y="8391052"/>
            <a:ext cx="3339624" cy="3838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CC54C6D7-207B-AC22-0590-AFB2722A1FA6}"/>
              </a:ext>
            </a:extLst>
          </p:cNvPr>
          <p:cNvSpPr txBox="1"/>
          <p:nvPr/>
        </p:nvSpPr>
        <p:spPr>
          <a:xfrm>
            <a:off x="4498304" y="4932705"/>
            <a:ext cx="70710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/>
              <a:t>Karin Koster</a:t>
            </a:r>
          </a:p>
          <a:p>
            <a:r>
              <a:rPr lang="nl-NL" sz="3200" dirty="0"/>
              <a:t>Hoogheemraadschap De Stichtse Rijnlanden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4F34AE3D-A6C5-3B91-BCC4-FD36B2D8A6E0}"/>
              </a:ext>
            </a:extLst>
          </p:cNvPr>
          <p:cNvSpPr txBox="1"/>
          <p:nvPr/>
        </p:nvSpPr>
        <p:spPr>
          <a:xfrm>
            <a:off x="4498303" y="9525682"/>
            <a:ext cx="70710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dirty="0"/>
              <a:t>Annemiek Vos</a:t>
            </a:r>
          </a:p>
          <a:p>
            <a:r>
              <a:rPr lang="nl-NL" sz="3200" dirty="0"/>
              <a:t>Gemeente Amsterdam</a:t>
            </a:r>
          </a:p>
        </p:txBody>
      </p:sp>
    </p:spTree>
    <p:extLst>
      <p:ext uri="{BB962C8B-B14F-4D97-AF65-F5344CB8AC3E}">
        <p14:creationId xmlns:p14="http://schemas.microsoft.com/office/powerpoint/2010/main" val="149406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29955A03-C6FC-4F0B-A7A3-150B3CDE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9389" y="365547"/>
            <a:ext cx="23322032" cy="2285851"/>
          </a:xfrm>
        </p:spPr>
        <p:txBody>
          <a:bodyPr/>
          <a:lstStyle/>
          <a:p>
            <a:br>
              <a:rPr lang="nl-NL" altLang="nl-NL" dirty="0">
                <a:ea typeface="MS PGothic" panose="020B0600070205080204" pitchFamily="34" charset="-128"/>
              </a:rPr>
            </a:br>
            <a:r>
              <a:rPr lang="nl-NL" altLang="nl-NL" dirty="0">
                <a:ea typeface="MS PGothic" panose="020B0600070205080204" pitchFamily="34" charset="-128"/>
              </a:rPr>
              <a:t>Even voorstellen</a:t>
            </a:r>
            <a:r>
              <a:rPr lang="nl-NL" altLang="nl-NL" baseline="30000" dirty="0">
                <a:ea typeface="MS PGothic" panose="020B0600070205080204" pitchFamily="34" charset="-128"/>
              </a:rPr>
              <a:t>2</a:t>
            </a:r>
            <a:br>
              <a:rPr lang="nl-NL" altLang="nl-NL" dirty="0">
                <a:ea typeface="MS PGothic" panose="020B0600070205080204" pitchFamily="34" charset="-128"/>
              </a:rPr>
            </a:br>
            <a:endParaRPr lang="nl-NL" altLang="nl-NL" dirty="0">
              <a:ea typeface="MS PGothic" panose="020B0600070205080204" pitchFamily="34" charset="-128"/>
            </a:endParaRPr>
          </a:p>
        </p:txBody>
      </p:sp>
      <p:pic>
        <p:nvPicPr>
          <p:cNvPr id="3" name="Afbeelding 2" descr="Afbeelding met persoon, muur, kleding, dragen&#10;&#10;Automatisch gegenereerde beschrijving">
            <a:extLst>
              <a:ext uri="{FF2B5EF4-FFF2-40B4-BE49-F238E27FC236}">
                <a16:creationId xmlns:a16="http://schemas.microsoft.com/office/drawing/2014/main" id="{E8D61A52-AB19-4CBF-902D-BFF8CE55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634" y="5133450"/>
            <a:ext cx="4752219" cy="6579448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689EAF0-3387-45A2-8650-0947FD6740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8689" y="3967376"/>
            <a:ext cx="15543788" cy="6579448"/>
          </a:xfrm>
        </p:spPr>
        <p:txBody>
          <a:bodyPr/>
          <a:lstStyle/>
          <a:p>
            <a:pPr>
              <a:defRPr/>
            </a:pPr>
            <a:r>
              <a:rPr lang="nl-NL" altLang="nl-NL" dirty="0">
                <a:solidFill>
                  <a:srgbClr val="0064BE"/>
                </a:solidFill>
                <a:ea typeface="MS PGothic" panose="020B0600070205080204" pitchFamily="34" charset="-128"/>
              </a:rPr>
              <a:t>Karin Koster – van Jaarsveld MSc</a:t>
            </a:r>
          </a:p>
          <a:p>
            <a:pPr>
              <a:defRPr/>
            </a:pPr>
            <a:r>
              <a:rPr lang="nl-NL" altLang="nl-NL" dirty="0">
                <a:ea typeface="MS PGothic" panose="020B0600070205080204" pitchFamily="34" charset="-128"/>
              </a:rPr>
              <a:t>Strategisch adviseur inkoop en aanbesteden</a:t>
            </a:r>
          </a:p>
          <a:p>
            <a:pPr>
              <a:defRPr/>
            </a:pPr>
            <a:r>
              <a:rPr lang="nl-NL" altLang="nl-NL" dirty="0">
                <a:solidFill>
                  <a:srgbClr val="0064BE"/>
                </a:solidFill>
                <a:ea typeface="MS PGothic" panose="020B0600070205080204" pitchFamily="34" charset="-128"/>
              </a:rPr>
              <a:t>Hoogheemraadschap De Stichtse Rijnlanden </a:t>
            </a:r>
            <a:r>
              <a:rPr lang="nl-NL" altLang="nl-NL" sz="3600" dirty="0">
                <a:solidFill>
                  <a:srgbClr val="0064BE"/>
                </a:solidFill>
                <a:ea typeface="MS PGothic" panose="020B0600070205080204" pitchFamily="34" charset="-128"/>
              </a:rPr>
              <a:t>(sinds maart 2018)</a:t>
            </a:r>
          </a:p>
          <a:p>
            <a:pPr>
              <a:defRPr/>
            </a:pPr>
            <a:r>
              <a:rPr lang="nl-NL" altLang="nl-NL" dirty="0">
                <a:ea typeface="MS PGothic" panose="020B0600070205080204" pitchFamily="34" charset="-128"/>
              </a:rPr>
              <a:t>Team inkoop – afdeling bedrijfsvoering – 7 inkoopadviseurs</a:t>
            </a:r>
          </a:p>
          <a:p>
            <a:pPr>
              <a:defRPr/>
            </a:pPr>
            <a:r>
              <a:rPr lang="nl-NL" altLang="nl-NL" dirty="0">
                <a:solidFill>
                  <a:srgbClr val="0064BE"/>
                </a:solidFill>
                <a:ea typeface="MS PGothic" panose="020B0600070205080204" pitchFamily="34" charset="-128"/>
              </a:rPr>
              <a:t>Gecoördineerde decentrale inkooporganisatie</a:t>
            </a:r>
          </a:p>
          <a:p>
            <a:pPr>
              <a:defRPr/>
            </a:pPr>
            <a:endParaRPr lang="nl-NL" altLang="nl-NL" dirty="0">
              <a:ea typeface="MS PGothic" panose="020B0600070205080204" pitchFamily="34" charset="-128"/>
            </a:endParaRPr>
          </a:p>
          <a:p>
            <a:pPr>
              <a:defRPr/>
            </a:pPr>
            <a:r>
              <a:rPr lang="nl-NL" altLang="nl-NL" dirty="0">
                <a:ea typeface="MS PGothic" panose="020B0600070205080204" pitchFamily="34" charset="-128"/>
              </a:rPr>
              <a:t>Motto: koop toekomstbestendig in!</a:t>
            </a:r>
          </a:p>
          <a:p>
            <a:pPr>
              <a:defRPr/>
            </a:pPr>
            <a:r>
              <a:rPr lang="nl-NL" altLang="nl-NL" dirty="0">
                <a:solidFill>
                  <a:srgbClr val="0064BE"/>
                </a:solidFill>
                <a:ea typeface="MS PGothic" panose="020B0600070205080204" pitchFamily="34" charset="-128"/>
              </a:rPr>
              <a:t>Persoonlijke drijfveer: middels inkoop bijdragen aan duurzaamheidsdoestellingen</a:t>
            </a:r>
          </a:p>
        </p:txBody>
      </p:sp>
      <p:pic>
        <p:nvPicPr>
          <p:cNvPr id="13" name="Afbeelding 4">
            <a:extLst>
              <a:ext uri="{FF2B5EF4-FFF2-40B4-BE49-F238E27FC236}">
                <a16:creationId xmlns:a16="http://schemas.microsoft.com/office/drawing/2014/main" id="{7C290953-3779-4773-BD7C-75554830A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120" y="10026445"/>
            <a:ext cx="4279621" cy="207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Afbeelding met persoon&#10;&#10;Automatisch gegenereerde beschrijving">
            <a:extLst>
              <a:ext uri="{FF2B5EF4-FFF2-40B4-BE49-F238E27FC236}">
                <a16:creationId xmlns:a16="http://schemas.microsoft.com/office/drawing/2014/main" id="{43E90F8B-A5F8-47CD-97AC-1FD0F15A7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1" y="12848151"/>
            <a:ext cx="720033" cy="867402"/>
          </a:xfrm>
          <a:prstGeom prst="rect">
            <a:avLst/>
          </a:prstGeom>
        </p:spPr>
      </p:pic>
      <p:pic>
        <p:nvPicPr>
          <p:cNvPr id="7" name="Afbeelding 6" descr="Afbeelding met boom, buiten, gras, persoon&#10;&#10;Automatisch gegenereerde beschrijving">
            <a:extLst>
              <a:ext uri="{FF2B5EF4-FFF2-40B4-BE49-F238E27FC236}">
                <a16:creationId xmlns:a16="http://schemas.microsoft.com/office/drawing/2014/main" id="{F0438B47-DC49-47F6-AC4D-B9368C4C12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27659" r="14207" b="1"/>
          <a:stretch/>
        </p:blipFill>
        <p:spPr>
          <a:xfrm>
            <a:off x="1678724" y="12848148"/>
            <a:ext cx="772154" cy="867404"/>
          </a:xfrm>
          <a:prstGeom prst="rect">
            <a:avLst/>
          </a:prstGeom>
        </p:spPr>
      </p:pic>
      <p:pic>
        <p:nvPicPr>
          <p:cNvPr id="8" name="Afbeelding 7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F670F3C2-9265-4314-9BBC-A84482ECFD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58" y="12848144"/>
            <a:ext cx="739020" cy="902661"/>
          </a:xfrm>
          <a:prstGeom prst="rect">
            <a:avLst/>
          </a:prstGeom>
        </p:spPr>
      </p:pic>
      <p:pic>
        <p:nvPicPr>
          <p:cNvPr id="9" name="Afbeelding 8" descr="Afbeelding met persoon, venster, binnen&#10;&#10;Automatisch gegenereerde beschrijving">
            <a:extLst>
              <a:ext uri="{FF2B5EF4-FFF2-40B4-BE49-F238E27FC236}">
                <a16:creationId xmlns:a16="http://schemas.microsoft.com/office/drawing/2014/main" id="{F3A935F3-45A5-48D9-A21E-B9FDDC418F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50" y="12848143"/>
            <a:ext cx="795834" cy="867410"/>
          </a:xfrm>
          <a:prstGeom prst="rect">
            <a:avLst/>
          </a:prstGeom>
        </p:spPr>
      </p:pic>
      <p:pic>
        <p:nvPicPr>
          <p:cNvPr id="10" name="Afbeelding 10" descr="Afbeelding met persoon, sluiten&#10;&#10;Automatisch gegenereerde beschrijving">
            <a:extLst>
              <a:ext uri="{FF2B5EF4-FFF2-40B4-BE49-F238E27FC236}">
                <a16:creationId xmlns:a16="http://schemas.microsoft.com/office/drawing/2014/main" id="{41DD7F76-DADB-47AC-B40A-AD9782DF7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91" y="12834129"/>
            <a:ext cx="709426" cy="88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32714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29955A03-C6FC-4F0B-A7A3-150B3CDE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9389" y="365547"/>
            <a:ext cx="23322032" cy="2285851"/>
          </a:xfrm>
        </p:spPr>
        <p:txBody>
          <a:bodyPr/>
          <a:lstStyle/>
          <a:p>
            <a:r>
              <a:rPr lang="nl-NL" altLang="nl-NL" dirty="0">
                <a:ea typeface="MS PGothic" panose="020B0600070205080204" pitchFamily="34" charset="-128"/>
              </a:rPr>
              <a:t>Doe, Denk, Duurzaam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5D3209-9E64-41D6-8FD5-997E365E1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7" t="5446" r="2862" b="10029"/>
          <a:stretch/>
        </p:blipFill>
        <p:spPr>
          <a:xfrm>
            <a:off x="1538238" y="2969821"/>
            <a:ext cx="21305937" cy="1008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9343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29955A03-C6FC-4F0B-A7A3-150B3CDE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9389" y="365547"/>
            <a:ext cx="23322032" cy="2285851"/>
          </a:xfrm>
        </p:spPr>
        <p:txBody>
          <a:bodyPr/>
          <a:lstStyle/>
          <a:p>
            <a:r>
              <a:rPr lang="nl-NL" altLang="nl-NL" dirty="0">
                <a:ea typeface="MS PGothic" panose="020B0600070205080204" pitchFamily="34" charset="-128"/>
              </a:rPr>
              <a:t>Duurzaam Opdrachtgeverschap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BE8397D-BF6D-4FBC-BC9B-6D04179EADB8}"/>
              </a:ext>
            </a:extLst>
          </p:cNvPr>
          <p:cNvSpPr txBox="1">
            <a:spLocks/>
          </p:cNvSpPr>
          <p:nvPr/>
        </p:nvSpPr>
        <p:spPr bwMode="auto">
          <a:xfrm>
            <a:off x="598675" y="2682910"/>
            <a:ext cx="11952550" cy="9648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68" tIns="91434" rIns="182868" bIns="9143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85766" indent="-685766" defTabSz="1828709"/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10 strategische lijnen: 1 daarvan = duurzaamheid, energie &amp; grondstoffen</a:t>
            </a:r>
          </a:p>
          <a:p>
            <a:pPr marL="685766" indent="-685766" defTabSz="1828709"/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Programma Duurzaamheid: DOE, DENK, DUURZAAM naar een </a:t>
            </a:r>
            <a:r>
              <a:rPr lang="nl-NL" altLang="nl-NL" sz="4000" kern="0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emissieloos</a:t>
            </a:r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en circulair waterschap</a:t>
            </a:r>
          </a:p>
          <a:p>
            <a:pPr marL="1485826" lvl="1" indent="-571471" defTabSz="1828709"/>
            <a:r>
              <a:rPr lang="nl-NL" sz="2800" b="1" dirty="0" err="1">
                <a:solidFill>
                  <a:srgbClr val="0064BE"/>
                </a:solidFill>
                <a:latin typeface="Arial"/>
              </a:rPr>
              <a:t>Emissieloos</a:t>
            </a:r>
            <a:r>
              <a:rPr lang="nl-NL" sz="2800" dirty="0">
                <a:solidFill>
                  <a:srgbClr val="000000"/>
                </a:solidFill>
                <a:latin typeface="Arial"/>
              </a:rPr>
              <a:t>: 95% reductie broeikasgassen in 2050, 49% reductie broeikasgassen in 2030</a:t>
            </a:r>
          </a:p>
          <a:p>
            <a:pPr marL="1485826" lvl="1" indent="-571471" defTabSz="1828709"/>
            <a:r>
              <a:rPr lang="nl-NL" sz="2800" b="1" dirty="0">
                <a:solidFill>
                  <a:srgbClr val="0064BE"/>
                </a:solidFill>
                <a:latin typeface="Arial"/>
              </a:rPr>
              <a:t>Energieneutraa</a:t>
            </a:r>
            <a:r>
              <a:rPr lang="nl-NL" sz="2800" dirty="0">
                <a:solidFill>
                  <a:srgbClr val="000000"/>
                </a:solidFill>
                <a:latin typeface="Arial"/>
              </a:rPr>
              <a:t>l (eigen + gefaciliteerde opwek) in 2030</a:t>
            </a:r>
          </a:p>
          <a:p>
            <a:pPr marL="1485826" lvl="1" indent="-571471" defTabSz="1828709"/>
            <a:r>
              <a:rPr lang="nl-NL" sz="2800" b="1" dirty="0">
                <a:solidFill>
                  <a:srgbClr val="0064BE"/>
                </a:solidFill>
                <a:latin typeface="Arial"/>
              </a:rPr>
              <a:t>Circulair</a:t>
            </a:r>
            <a:r>
              <a:rPr lang="nl-NL" sz="2800" dirty="0">
                <a:solidFill>
                  <a:srgbClr val="000000"/>
                </a:solidFill>
                <a:latin typeface="Arial"/>
              </a:rPr>
              <a:t>: 50% top 5 grondstoffen terug gewonnen in 2040, 50% minder primaire grondstoffen gebruiken in 2030</a:t>
            </a:r>
          </a:p>
          <a:p>
            <a:pPr marL="1485826" lvl="1" indent="-571471" defTabSz="1828709"/>
            <a:r>
              <a:rPr lang="nl-NL" sz="2800" b="1" dirty="0" err="1">
                <a:solidFill>
                  <a:srgbClr val="0064BE"/>
                </a:solidFill>
                <a:latin typeface="Arial"/>
              </a:rPr>
              <a:t>Biodivers</a:t>
            </a:r>
            <a:r>
              <a:rPr lang="nl-NL" sz="2800" b="1" dirty="0">
                <a:solidFill>
                  <a:srgbClr val="000000"/>
                </a:solidFill>
                <a:latin typeface="Arial"/>
              </a:rPr>
              <a:t>: </a:t>
            </a:r>
            <a:r>
              <a:rPr lang="nl-NL" sz="2800" dirty="0">
                <a:solidFill>
                  <a:srgbClr val="000000"/>
                </a:solidFill>
                <a:latin typeface="Arial"/>
              </a:rPr>
              <a:t>Biodiversiteit in stand houden en versterken waar dit kan</a:t>
            </a:r>
          </a:p>
          <a:p>
            <a:pPr marL="685766" indent="-685766" defTabSz="1828709"/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Via Duurzaam Opdrachtgeverschap (DOS)</a:t>
            </a:r>
          </a:p>
          <a:p>
            <a:pPr marL="1485826" lvl="1" indent="-571471" defTabSz="1828709"/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Coördinator Duurzaam Opdrachtgeverschap</a:t>
            </a:r>
          </a:p>
          <a:p>
            <a:pPr marL="1485826" lvl="1" indent="-571471" defTabSz="1828709"/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Werkplan per jaar</a:t>
            </a:r>
          </a:p>
          <a:p>
            <a:pPr marL="1485826" lvl="1" indent="-571471" defTabSz="1828709"/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Ronde tafel Duurzaamheid</a:t>
            </a:r>
          </a:p>
          <a:p>
            <a:pPr marL="1485826" lvl="1" indent="-571471" defTabSz="1828709"/>
            <a:r>
              <a:rPr lang="nl-NL" altLang="nl-NL" sz="28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Uni van Waterschappen: Strategie DOS (december 2021)</a:t>
            </a:r>
          </a:p>
          <a:p>
            <a:pPr marL="685766" indent="-685766" defTabSz="1828709"/>
            <a:endParaRPr lang="nl-NL" altLang="nl-NL" sz="40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685766" indent="-685766" defTabSz="1828709"/>
            <a:endParaRPr lang="nl-NL" altLang="nl-NL" sz="40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685766" indent="-685766" defTabSz="1828709">
              <a:defRPr/>
            </a:pPr>
            <a:endParaRPr lang="nl-NL" sz="4000" kern="0" dirty="0">
              <a:solidFill>
                <a:srgbClr val="000000"/>
              </a:solidFill>
              <a:latin typeface="Arial"/>
            </a:endParaRPr>
          </a:p>
          <a:p>
            <a:pPr marL="685766" indent="-685766" defTabSz="1828709">
              <a:defRPr/>
            </a:pPr>
            <a:endParaRPr lang="nl-NL" sz="4000" kern="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1D40956-3614-4D9F-8E66-BE4C15AC7493}"/>
              </a:ext>
            </a:extLst>
          </p:cNvPr>
          <p:cNvGrpSpPr>
            <a:grpSpLocks/>
          </p:cNvGrpSpPr>
          <p:nvPr/>
        </p:nvGrpSpPr>
        <p:grpSpPr bwMode="auto">
          <a:xfrm>
            <a:off x="12911239" y="4553895"/>
            <a:ext cx="11232517" cy="8136596"/>
            <a:chOff x="-24680" y="-27384"/>
            <a:chExt cx="9289032" cy="6906518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A73E797B-B236-4A88-A889-8AA65D72A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680" y="-27384"/>
              <a:ext cx="9289032" cy="690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Rechte verbindingslijn met pijl 8">
              <a:extLst>
                <a:ext uri="{FF2B5EF4-FFF2-40B4-BE49-F238E27FC236}">
                  <a16:creationId xmlns:a16="http://schemas.microsoft.com/office/drawing/2014/main" id="{9827491F-A008-4E5D-A4D3-66BF890E02C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503712" y="4077072"/>
              <a:ext cx="432048" cy="360040"/>
            </a:xfrm>
            <a:prstGeom prst="straightConnector1">
              <a:avLst/>
            </a:prstGeom>
            <a:noFill/>
            <a:ln w="41275" algn="ctr">
              <a:solidFill>
                <a:schemeClr val="tx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Rechte verbindingslijn met pijl 9">
              <a:extLst>
                <a:ext uri="{FF2B5EF4-FFF2-40B4-BE49-F238E27FC236}">
                  <a16:creationId xmlns:a16="http://schemas.microsoft.com/office/drawing/2014/main" id="{93E11497-D70B-4023-BB0A-6F23827764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932403" y="3352304"/>
              <a:ext cx="576064" cy="147141"/>
            </a:xfrm>
            <a:prstGeom prst="straightConnector1">
              <a:avLst/>
            </a:prstGeom>
            <a:noFill/>
            <a:ln w="41275" algn="ctr">
              <a:solidFill>
                <a:schemeClr val="tx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Rechte verbindingslijn met pijl 10">
              <a:extLst>
                <a:ext uri="{FF2B5EF4-FFF2-40B4-BE49-F238E27FC236}">
                  <a16:creationId xmlns:a16="http://schemas.microsoft.com/office/drawing/2014/main" id="{6E112886-B766-4AF4-B53A-8E6222D898C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711624" y="4456855"/>
              <a:ext cx="144016" cy="531368"/>
            </a:xfrm>
            <a:prstGeom prst="straightConnector1">
              <a:avLst/>
            </a:prstGeom>
            <a:noFill/>
            <a:ln w="41275" algn="ctr">
              <a:solidFill>
                <a:schemeClr val="tx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Rechte verbindingslijn met pijl 11">
              <a:extLst>
                <a:ext uri="{FF2B5EF4-FFF2-40B4-BE49-F238E27FC236}">
                  <a16:creationId xmlns:a16="http://schemas.microsoft.com/office/drawing/2014/main" id="{6FAD8F29-3F7C-4639-9C05-BA6B098919D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783632" y="980728"/>
              <a:ext cx="216024" cy="460141"/>
            </a:xfrm>
            <a:prstGeom prst="straightConnector1">
              <a:avLst/>
            </a:prstGeom>
            <a:noFill/>
            <a:ln w="41275" algn="ctr">
              <a:solidFill>
                <a:schemeClr val="tx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Rechte verbindingslijn met pijl 12">
              <a:extLst>
                <a:ext uri="{FF2B5EF4-FFF2-40B4-BE49-F238E27FC236}">
                  <a16:creationId xmlns:a16="http://schemas.microsoft.com/office/drawing/2014/main" id="{E25C3EDB-71FD-4047-ACA3-67CF1E6AF99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524000" y="1024643"/>
              <a:ext cx="179512" cy="460141"/>
            </a:xfrm>
            <a:prstGeom prst="straightConnector1">
              <a:avLst/>
            </a:prstGeom>
            <a:noFill/>
            <a:ln w="41275" algn="ctr">
              <a:solidFill>
                <a:schemeClr val="tx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Rechte verbindingslijn met pijl 13">
              <a:extLst>
                <a:ext uri="{FF2B5EF4-FFF2-40B4-BE49-F238E27FC236}">
                  <a16:creationId xmlns:a16="http://schemas.microsoft.com/office/drawing/2014/main" id="{D3A23402-6937-4CCD-B538-CA2D451D78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35360" y="1988840"/>
              <a:ext cx="504056" cy="288032"/>
            </a:xfrm>
            <a:prstGeom prst="straightConnector1">
              <a:avLst/>
            </a:prstGeom>
            <a:noFill/>
            <a:ln w="41275" algn="ctr">
              <a:solidFill>
                <a:schemeClr val="tx1"/>
              </a:solidFill>
              <a:round/>
              <a:headEnd type="non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18213469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29955A03-C6FC-4F0B-A7A3-150B3CDE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9389" y="365547"/>
            <a:ext cx="23322032" cy="2285851"/>
          </a:xfrm>
        </p:spPr>
        <p:txBody>
          <a:bodyPr/>
          <a:lstStyle/>
          <a:p>
            <a:r>
              <a:rPr lang="nl-NL" altLang="nl-NL" dirty="0">
                <a:ea typeface="MS PGothic" panose="020B0600070205080204" pitchFamily="34" charset="-128"/>
              </a:rPr>
              <a:t>CO2-prestatieladder bij HDSR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BE8397D-BF6D-4FBC-BC9B-6D04179EADB8}"/>
              </a:ext>
            </a:extLst>
          </p:cNvPr>
          <p:cNvSpPr txBox="1">
            <a:spLocks/>
          </p:cNvSpPr>
          <p:nvPr/>
        </p:nvSpPr>
        <p:spPr bwMode="auto">
          <a:xfrm>
            <a:off x="958689" y="4409888"/>
            <a:ext cx="20592947" cy="864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68" tIns="91434" rIns="182868" bIns="9143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85766" indent="-685766" defTabSz="1828709"/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Vanaf 1 januari 2021 beleid HDSR: CO2-prestatieladder als gunningscriterium </a:t>
            </a:r>
          </a:p>
          <a:p>
            <a:pPr marL="685766" indent="-685766" defTabSz="1828709"/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1 van de gereedschappen om duurzaam in te kopen</a:t>
            </a:r>
          </a:p>
          <a:p>
            <a:pPr marL="685766" indent="-685766" defTabSz="1828709"/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Helpt om soms iets beleid te maken; </a:t>
            </a:r>
            <a:r>
              <a:rPr lang="nl-NL" altLang="nl-NL" sz="4000" kern="0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comply</a:t>
            </a:r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or </a:t>
            </a:r>
            <a:r>
              <a:rPr lang="nl-NL" altLang="nl-NL" sz="4000" kern="0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explain</a:t>
            </a:r>
            <a:endParaRPr lang="nl-NL" altLang="nl-NL" sz="40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0" indent="0" defTabSz="1828709">
              <a:buNone/>
            </a:pPr>
            <a:endParaRPr lang="nl-NL" altLang="nl-NL" sz="4000" b="1" kern="0" dirty="0">
              <a:solidFill>
                <a:srgbClr val="0064BE"/>
              </a:solidFill>
              <a:latin typeface="Arial"/>
              <a:ea typeface="MS PGothic" panose="020B0600070205080204" pitchFamily="34" charset="-128"/>
            </a:endParaRPr>
          </a:p>
          <a:p>
            <a:pPr marL="0" indent="0" defTabSz="1828709">
              <a:buNone/>
            </a:pPr>
            <a:r>
              <a:rPr lang="nl-NL" altLang="nl-NL" sz="4000" b="1" kern="0" dirty="0">
                <a:solidFill>
                  <a:srgbClr val="0064BE"/>
                </a:solidFill>
                <a:latin typeface="Arial"/>
                <a:ea typeface="MS PGothic" panose="020B0600070205080204" pitchFamily="34" charset="-128"/>
              </a:rPr>
              <a:t>Toegevoegde waarde</a:t>
            </a:r>
          </a:p>
          <a:p>
            <a:pPr marL="685766" indent="-685766" defTabSz="1828709"/>
            <a:r>
              <a:rPr lang="nl-NL" altLang="nl-NL" sz="4000" kern="0" dirty="0">
                <a:solidFill>
                  <a:srgbClr val="FF0000"/>
                </a:solidFill>
                <a:latin typeface="Arial"/>
                <a:ea typeface="MS PGothic" panose="020B0600070205080204" pitchFamily="34" charset="-128"/>
              </a:rPr>
              <a:t>Stimuleren </a:t>
            </a:r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(zowel behaalde resultaten als ambities kunnen wij belonen in aanbestedingen);</a:t>
            </a:r>
          </a:p>
          <a:p>
            <a:pPr marL="685766" indent="-685766" defTabSz="1828709"/>
            <a:r>
              <a:rPr lang="nl-NL" altLang="nl-NL" sz="4000" kern="0" dirty="0">
                <a:solidFill>
                  <a:srgbClr val="FF0000"/>
                </a:solidFill>
                <a:latin typeface="Arial"/>
                <a:ea typeface="MS PGothic" panose="020B0600070205080204" pitchFamily="34" charset="-128"/>
              </a:rPr>
              <a:t>Maatwerk </a:t>
            </a:r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(aanpassen op betreffende markt / </a:t>
            </a:r>
            <a:r>
              <a:rPr lang="nl-NL" altLang="nl-NL" sz="4000" kern="0" dirty="0" err="1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roadmap</a:t>
            </a:r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geven);</a:t>
            </a:r>
          </a:p>
          <a:p>
            <a:pPr marL="685766" indent="-685766" defTabSz="1828709"/>
            <a:r>
              <a:rPr lang="nl-NL" altLang="nl-NL" sz="4000" kern="0" dirty="0">
                <a:solidFill>
                  <a:srgbClr val="FF0000"/>
                </a:solidFill>
                <a:latin typeface="Arial"/>
                <a:ea typeface="MS PGothic" panose="020B0600070205080204" pitchFamily="34" charset="-128"/>
              </a:rPr>
              <a:t>Beheer</a:t>
            </a:r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(biedt bedrijven een managementsysteem);</a:t>
            </a:r>
          </a:p>
          <a:p>
            <a:pPr marL="685766" indent="-685766" defTabSz="1828709"/>
            <a:r>
              <a:rPr lang="nl-NL" altLang="nl-NL" sz="4000" kern="0" dirty="0">
                <a:solidFill>
                  <a:srgbClr val="FF0000"/>
                </a:solidFill>
                <a:latin typeface="Arial"/>
                <a:ea typeface="MS PGothic" panose="020B0600070205080204" pitchFamily="34" charset="-128"/>
              </a:rPr>
              <a:t>Objectiviteit</a:t>
            </a:r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(vanwege externe auditor – zelf niet alle kennis nodig);</a:t>
            </a:r>
          </a:p>
          <a:p>
            <a:pPr marL="685766" indent="-685766" defTabSz="1828709"/>
            <a:r>
              <a:rPr lang="nl-NL" altLang="nl-NL" sz="4000" kern="0" dirty="0">
                <a:solidFill>
                  <a:srgbClr val="FF0000"/>
                </a:solidFill>
                <a:latin typeface="Arial"/>
                <a:ea typeface="MS PGothic" panose="020B0600070205080204" pitchFamily="34" charset="-128"/>
              </a:rPr>
              <a:t>Uniformiteit</a:t>
            </a:r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 (als publieke opdrachtgevers richting de markt).</a:t>
            </a:r>
          </a:p>
          <a:p>
            <a:pPr marL="685766" indent="-685766" defTabSz="1828709"/>
            <a:endParaRPr lang="nl-NL" altLang="nl-NL" sz="40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685766" indent="-685766" defTabSz="1828709"/>
            <a:endParaRPr lang="nl-NL" altLang="nl-NL" sz="40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685766" indent="-685766" defTabSz="1828709"/>
            <a:endParaRPr lang="nl-NL" altLang="nl-NL" sz="40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685766" indent="-685766" defTabSz="1828709"/>
            <a:endParaRPr lang="nl-NL" altLang="nl-NL" sz="40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685766" indent="-685766" defTabSz="1828709">
              <a:defRPr/>
            </a:pPr>
            <a:endParaRPr lang="nl-NL" sz="4000" kern="0" dirty="0">
              <a:solidFill>
                <a:srgbClr val="000000"/>
              </a:solidFill>
              <a:latin typeface="Arial"/>
            </a:endParaRPr>
          </a:p>
          <a:p>
            <a:pPr marL="685766" indent="-685766" defTabSz="1828709">
              <a:defRPr/>
            </a:pPr>
            <a:endParaRPr lang="nl-NL" sz="40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83060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29955A03-C6FC-4F0B-A7A3-150B3CDE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9389" y="281468"/>
            <a:ext cx="23322032" cy="2285851"/>
          </a:xfrm>
        </p:spPr>
        <p:txBody>
          <a:bodyPr/>
          <a:lstStyle/>
          <a:p>
            <a:r>
              <a:rPr lang="nl-NL" altLang="nl-NL" dirty="0">
                <a:ea typeface="MS PGothic" panose="020B0600070205080204" pitchFamily="34" charset="-128"/>
              </a:rPr>
              <a:t>Evaluatie &amp; tips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BE8397D-BF6D-4FBC-BC9B-6D04179EADB8}"/>
              </a:ext>
            </a:extLst>
          </p:cNvPr>
          <p:cNvSpPr txBox="1">
            <a:spLocks/>
          </p:cNvSpPr>
          <p:nvPr/>
        </p:nvSpPr>
        <p:spPr bwMode="auto">
          <a:xfrm>
            <a:off x="958689" y="2969821"/>
            <a:ext cx="22177020" cy="97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68" tIns="91434" rIns="182868" bIns="91434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/>
                <a:cs typeface="MS PGothic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1828709">
              <a:buNone/>
            </a:pPr>
            <a:r>
              <a:rPr lang="nl-NL" altLang="nl-NL" sz="4000" b="1" kern="0" dirty="0">
                <a:solidFill>
                  <a:srgbClr val="0064BE"/>
                </a:solidFill>
                <a:latin typeface="Arial"/>
                <a:ea typeface="MS PGothic" panose="020B0600070205080204" pitchFamily="34" charset="-128"/>
              </a:rPr>
              <a:t>Evaluatie</a:t>
            </a:r>
          </a:p>
          <a:p>
            <a:pPr marL="685766" indent="-685766" defTabSz="1828709"/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Niet als enige kwalitatieve gunningscriterium toepassen</a:t>
            </a:r>
          </a:p>
          <a:p>
            <a:pPr marL="685766" indent="-685766" defTabSz="1828709"/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Bij zeer korte doorlooptijd opdracht is ambitieniveau binnen 12 maanden niet in redelijke verhouding tot reeds bezit van een certificaat</a:t>
            </a:r>
          </a:p>
          <a:p>
            <a:pPr marL="685766" indent="-685766" defTabSz="1828709"/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Verschil in beloning ambitieniveau en certificaat </a:t>
            </a:r>
          </a:p>
          <a:p>
            <a:pPr marL="685766" indent="-685766" defTabSz="1828709"/>
            <a:r>
              <a:rPr lang="nl-NL" altLang="nl-NL" sz="4000" kern="0" dirty="0">
                <a:solidFill>
                  <a:srgbClr val="000000"/>
                </a:solidFill>
                <a:latin typeface="Arial"/>
                <a:ea typeface="MS PGothic" panose="020B0600070205080204" pitchFamily="34" charset="-128"/>
              </a:rPr>
              <a:t>Redelijkheid van opgeven ambitie (in 1 jaar van niets naar trede 5)</a:t>
            </a:r>
          </a:p>
          <a:p>
            <a:pPr marL="0" indent="0" defTabSz="1828709">
              <a:buNone/>
            </a:pPr>
            <a:endParaRPr lang="nl-NL" altLang="nl-NL" sz="4000" b="1" kern="0" dirty="0">
              <a:solidFill>
                <a:srgbClr val="0064BE"/>
              </a:solidFill>
              <a:latin typeface="Arial"/>
              <a:ea typeface="MS PGothic" panose="020B0600070205080204" pitchFamily="34" charset="-128"/>
            </a:endParaRPr>
          </a:p>
          <a:p>
            <a:pPr marL="0" indent="0" defTabSz="1828709">
              <a:buNone/>
            </a:pPr>
            <a:endParaRPr lang="nl-NL" altLang="nl-NL" sz="4000" b="1" kern="0" dirty="0">
              <a:solidFill>
                <a:srgbClr val="0064BE"/>
              </a:solidFill>
              <a:latin typeface="Arial"/>
              <a:ea typeface="MS PGothic" panose="020B0600070205080204" pitchFamily="34" charset="-128"/>
            </a:endParaRPr>
          </a:p>
          <a:p>
            <a:pPr marL="0" indent="0" defTabSz="1828709">
              <a:buNone/>
            </a:pPr>
            <a:endParaRPr lang="nl-NL" altLang="nl-NL" sz="40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685766" indent="-685766" defTabSz="1828709"/>
            <a:endParaRPr lang="nl-NL" altLang="nl-NL" sz="40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685766" indent="-685766" defTabSz="1828709"/>
            <a:endParaRPr lang="nl-NL" altLang="nl-NL" sz="40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685766" indent="-685766" defTabSz="1828709"/>
            <a:endParaRPr lang="nl-NL" altLang="nl-NL" sz="40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685766" indent="-685766" defTabSz="1828709"/>
            <a:endParaRPr lang="nl-NL" altLang="nl-NL" sz="40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685766" indent="-685766" defTabSz="1828709"/>
            <a:endParaRPr lang="nl-NL" altLang="nl-NL" sz="4000" kern="0" dirty="0">
              <a:solidFill>
                <a:srgbClr val="000000"/>
              </a:solidFill>
              <a:latin typeface="Arial"/>
              <a:ea typeface="MS PGothic" panose="020B0600070205080204" pitchFamily="34" charset="-128"/>
            </a:endParaRPr>
          </a:p>
          <a:p>
            <a:pPr marL="685766" indent="-685766" defTabSz="1828709">
              <a:defRPr/>
            </a:pPr>
            <a:endParaRPr lang="nl-NL" sz="4000" kern="0" dirty="0">
              <a:solidFill>
                <a:srgbClr val="000000"/>
              </a:solidFill>
              <a:latin typeface="Arial"/>
            </a:endParaRPr>
          </a:p>
          <a:p>
            <a:pPr marL="685766" indent="-685766" defTabSz="1828709">
              <a:defRPr/>
            </a:pPr>
            <a:endParaRPr lang="nl-NL" sz="4000" kern="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Afbeelding 2" descr="Afbeelding met tekst, tafelgerei, serviesgoed, bord&#10;&#10;Automatisch gegenereerde beschrijving">
            <a:extLst>
              <a:ext uri="{FF2B5EF4-FFF2-40B4-BE49-F238E27FC236}">
                <a16:creationId xmlns:a16="http://schemas.microsoft.com/office/drawing/2014/main" id="{50F78D98-8C64-4D12-9725-F673D2394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6671" y="8730086"/>
            <a:ext cx="3976207" cy="2539239"/>
          </a:xfrm>
          <a:prstGeom prst="rect">
            <a:avLst/>
          </a:prstGeom>
        </p:spPr>
      </p:pic>
      <p:pic>
        <p:nvPicPr>
          <p:cNvPr id="5" name="Afbeelding 4" descr="Afbeelding met spiegel, bril, autospiegel, zonnebril&#10;&#10;Automatisch gegenereerde beschrijving">
            <a:extLst>
              <a:ext uri="{FF2B5EF4-FFF2-40B4-BE49-F238E27FC236}">
                <a16:creationId xmlns:a16="http://schemas.microsoft.com/office/drawing/2014/main" id="{9F7BA56F-D355-4BEF-A665-E048BD93E3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972350" y="10465009"/>
            <a:ext cx="5186178" cy="2285851"/>
          </a:xfrm>
          <a:prstGeom prst="rect">
            <a:avLst/>
          </a:prstGeom>
        </p:spPr>
      </p:pic>
      <p:pic>
        <p:nvPicPr>
          <p:cNvPr id="7" name="Afbeelding 6" descr="Afbeelding met teddybeer, gevuld, hoed&#10;&#10;Automatisch gegenereerde beschrijving">
            <a:extLst>
              <a:ext uri="{FF2B5EF4-FFF2-40B4-BE49-F238E27FC236}">
                <a16:creationId xmlns:a16="http://schemas.microsoft.com/office/drawing/2014/main" id="{5C4D12A9-6E2C-45AE-A520-F030AD27B5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875863" y="8311161"/>
            <a:ext cx="3296775" cy="32967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1EBE94F-497B-4099-A8CC-3B21694402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4442390" y="9959547"/>
            <a:ext cx="4574350" cy="2888618"/>
          </a:xfrm>
          <a:prstGeom prst="rect">
            <a:avLst/>
          </a:prstGeom>
        </p:spPr>
      </p:pic>
      <p:pic>
        <p:nvPicPr>
          <p:cNvPr id="12" name="Afbeelding 11" descr="Afbeelding met tekst, visitekaartje, mat&#10;&#10;Automatisch gegenereerde beschrijving">
            <a:extLst>
              <a:ext uri="{FF2B5EF4-FFF2-40B4-BE49-F238E27FC236}">
                <a16:creationId xmlns:a16="http://schemas.microsoft.com/office/drawing/2014/main" id="{63541184-601F-4990-B8C0-7749797B63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9502998" y="8730087"/>
            <a:ext cx="4350045" cy="290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7130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E2EEF-8C91-5D4A-CFAE-2EF0FA13E1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E8F1BA-20C3-B141-0AC2-928E3C0DFD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FE9EA50-5D87-ACC7-6F03-7FC53AC3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7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11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angepast 3">
      <a:dk1>
        <a:srgbClr val="3C8088"/>
      </a:dk1>
      <a:lt1>
        <a:srgbClr val="FEFFFE"/>
      </a:lt1>
      <a:dk2>
        <a:srgbClr val="B7B8B7"/>
      </a:dk2>
      <a:lt2>
        <a:srgbClr val="DDDEDD"/>
      </a:lt2>
      <a:accent1>
        <a:srgbClr val="499A93"/>
      </a:accent1>
      <a:accent2>
        <a:srgbClr val="7CB6B7"/>
      </a:accent2>
      <a:accent3>
        <a:srgbClr val="E4F0F0"/>
      </a:accent3>
      <a:accent4>
        <a:srgbClr val="F8C3AD"/>
      </a:accent4>
      <a:accent5>
        <a:srgbClr val="FAB39A"/>
      </a:accent5>
      <a:accent6>
        <a:srgbClr val="F9A48B"/>
      </a:accent6>
      <a:hlink>
        <a:srgbClr val="489992"/>
      </a:hlink>
      <a:folHlink>
        <a:srgbClr val="489A92"/>
      </a:folHlink>
    </a:clrScheme>
    <a:fontScheme name="Aangepast 1">
      <a:majorFont>
        <a:latin typeface="Korolev"/>
        <a:ea typeface=""/>
        <a:cs typeface=""/>
      </a:majorFont>
      <a:minorFont>
        <a:latin typeface="Work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ege presentatie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894d76-235b-4cf1-a160-aaaccfc44277" xsi:nil="true"/>
    <lcf76f155ced4ddcb4097134ff3c332f xmlns="9223855b-ed36-4989-9d84-6e54b571b5e7">
      <Terms xmlns="http://schemas.microsoft.com/office/infopath/2007/PartnerControls"/>
    </lcf76f155ced4ddcb4097134ff3c332f>
    <SharedWithUsers xmlns="89894d76-235b-4cf1-a160-aaaccfc44277">
      <UserInfo>
        <DisplayName>Anouk Overbeek | HIER</DisplayName>
        <AccountId>69</AccountId>
        <AccountType/>
      </UserInfo>
      <UserInfo>
        <DisplayName>Brian Heikamp</DisplayName>
        <AccountId>8</AccountId>
        <AccountType/>
      </UserInfo>
      <UserInfo>
        <DisplayName>Ghislaine Duvalois</DisplayName>
        <AccountId>106</AccountId>
        <AccountType/>
      </UserInfo>
      <UserInfo>
        <DisplayName>Maud Vastbinder</DisplayName>
        <AccountId>9</AccountId>
        <AccountType/>
      </UserInfo>
      <UserInfo>
        <DisplayName>Administratie SKAO</DisplayName>
        <AccountId>94</AccountId>
        <AccountType/>
      </UserInfo>
      <UserInfo>
        <DisplayName>Gijs Termeer</DisplayName>
        <AccountId>10</AccountId>
        <AccountType/>
      </UserInfo>
      <UserInfo>
        <DisplayName>Annemiek Lauwerijssen</DisplayName>
        <AccountId>42</AccountId>
        <AccountType/>
      </UserInfo>
      <UserInfo>
        <DisplayName>Tijmen de Groot</DisplayName>
        <AccountId>74</AccountId>
        <AccountType/>
      </UserInfo>
      <UserInfo>
        <DisplayName>Vincent Swinkels</DisplayName>
        <AccountId>100</AccountId>
        <AccountType/>
      </UserInfo>
      <UserInfo>
        <DisplayName>George Thurley</DisplayName>
        <AccountId>102</AccountId>
        <AccountType/>
      </UserInfo>
      <UserInfo>
        <DisplayName>Christiaan van der Spijk</DisplayName>
        <AccountId>104</AccountId>
        <AccountType/>
      </UserInfo>
      <UserInfo>
        <DisplayName>Danja Roelofs</DisplayName>
        <AccountId>137</AccountId>
        <AccountType/>
      </UserInfo>
      <UserInfo>
        <DisplayName>Thijs Wentink | SKAO</DisplayName>
        <AccountId>144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53F13560725045811A8489B3707E9A" ma:contentTypeVersion="16" ma:contentTypeDescription="Een nieuw document maken." ma:contentTypeScope="" ma:versionID="aa1677e7b35831eeb512e7c19e025450">
  <xsd:schema xmlns:xsd="http://www.w3.org/2001/XMLSchema" xmlns:xs="http://www.w3.org/2001/XMLSchema" xmlns:p="http://schemas.microsoft.com/office/2006/metadata/properties" xmlns:ns2="89894d76-235b-4cf1-a160-aaaccfc44277" xmlns:ns3="9223855b-ed36-4989-9d84-6e54b571b5e7" targetNamespace="http://schemas.microsoft.com/office/2006/metadata/properties" ma:root="true" ma:fieldsID="29f0936c7b723a76120d8c3b2f7d6310" ns2:_="" ns3:_="">
    <xsd:import namespace="89894d76-235b-4cf1-a160-aaaccfc44277"/>
    <xsd:import namespace="9223855b-ed36-4989-9d84-6e54b571b5e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94d76-235b-4cf1-a160-aaaccfc442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bc42fc3-0c19-4688-ad1f-4dcf0499b976}" ma:internalName="TaxCatchAll" ma:showField="CatchAllData" ma:web="89894d76-235b-4cf1-a160-aaaccfc44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23855b-ed36-4989-9d84-6e54b571b5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08f045e-f90b-4b3e-958e-3600deb914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4B40CC-C29A-47C7-AC6E-1B3DCEC862EF}">
  <ds:schemaRefs>
    <ds:schemaRef ds:uri="http://schemas.microsoft.com/office/2006/metadata/properties"/>
    <ds:schemaRef ds:uri="http://schemas.microsoft.com/office/infopath/2007/PartnerControls"/>
    <ds:schemaRef ds:uri="89894d76-235b-4cf1-a160-aaaccfc44277"/>
    <ds:schemaRef ds:uri="9223855b-ed36-4989-9d84-6e54b571b5e7"/>
  </ds:schemaRefs>
</ds:datastoreItem>
</file>

<file path=customXml/itemProps2.xml><?xml version="1.0" encoding="utf-8"?>
<ds:datastoreItem xmlns:ds="http://schemas.openxmlformats.org/officeDocument/2006/customXml" ds:itemID="{39BDCF75-09CC-41DF-9E85-245439F1E8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33953C-C720-4686-9417-5F28BBD24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94d76-235b-4cf1-a160-aaaccfc44277"/>
    <ds:schemaRef ds:uri="9223855b-ed36-4989-9d84-6e54b571b5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603</Words>
  <Application>Microsoft Office PowerPoint</Application>
  <PresentationFormat>Aangepast</PresentationFormat>
  <Paragraphs>122</Paragraphs>
  <Slides>8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Korolev Light</vt:lpstr>
      <vt:lpstr>Work Sans Light</vt:lpstr>
      <vt:lpstr>Calibri</vt:lpstr>
      <vt:lpstr>Arial</vt:lpstr>
      <vt:lpstr>Work Sans</vt:lpstr>
      <vt:lpstr>Office Theme</vt:lpstr>
      <vt:lpstr>Lege presentatie</vt:lpstr>
      <vt:lpstr>PowerPoint-presentatie</vt:lpstr>
      <vt:lpstr>PowerPoint-presentatie</vt:lpstr>
      <vt:lpstr> Even voorstellen2 </vt:lpstr>
      <vt:lpstr>Doe, Denk, Duurzaam</vt:lpstr>
      <vt:lpstr>Duurzaam Opdrachtgeverschap</vt:lpstr>
      <vt:lpstr>CO2-prestatieladder bij HDSR</vt:lpstr>
      <vt:lpstr>Evaluatie &amp; tips</vt:lpstr>
      <vt:lpstr>PowerPoint-presentatie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Casper Email</dc:creator>
  <cp:keywords/>
  <dc:description/>
  <cp:lastModifiedBy>Brian Heikamp</cp:lastModifiedBy>
  <cp:revision>60</cp:revision>
  <dcterms:created xsi:type="dcterms:W3CDTF">2021-08-05T13:55:43Z</dcterms:created>
  <dcterms:modified xsi:type="dcterms:W3CDTF">2022-10-26T07:35:05Z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0x0101001F53F13560725045811A8489B3707E9A</vt:lpwstr>
  </property>
  <property fmtid="{D5CDD505-2E9C-101B-9397-08002B2CF9AE}" pid="3" name="MediaServiceImageTags">
    <vt:lpwstr/>
  </property>
</Properties>
</file>