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4"/>
  </p:sldMasterIdLst>
  <p:notesMasterIdLst>
    <p:notesMasterId r:id="rId9"/>
  </p:notesMasterIdLst>
  <p:sldIdLst>
    <p:sldId id="256" r:id="rId5"/>
    <p:sldId id="288" r:id="rId6"/>
    <p:sldId id="291" r:id="rId7"/>
    <p:sldId id="290" r:id="rId8"/>
  </p:sldIdLst>
  <p:sldSz cx="24382413" cy="13716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Korolev Light" panose="02000506000000020004" pitchFamily="50" charset="0"/>
      <p:regular r:id="rId14"/>
      <p:italic r:id="rId15"/>
    </p:embeddedFont>
    <p:embeddedFont>
      <p:font typeface="Work Sans" pitchFamily="2" charset="0"/>
      <p:regular r:id="rId16"/>
      <p:bold r:id="rId17"/>
      <p:italic r:id="rId18"/>
      <p:boldItalic r:id="rId19"/>
    </p:embeddedFont>
    <p:embeddedFont>
      <p:font typeface="Work Sans Light" pitchFamily="2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302E6-EB76-44A1-9B51-6485A86C615C}" v="36" dt="2022-10-07T13:50:52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FE757-3FFA-BA41-975B-8070675C6496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494A2-9C44-9443-90A6-DB31188EE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31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9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>
            <a:extLst>
              <a:ext uri="{FF2B5EF4-FFF2-40B4-BE49-F238E27FC236}">
                <a16:creationId xmlns:a16="http://schemas.microsoft.com/office/drawing/2014/main" id="{A5F7DBF1-9A2C-F047-BA90-6BB9929CB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57103" y="-8316844"/>
            <a:ext cx="25893713" cy="318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02D48A0-C26F-BC4A-A7D1-12AC40343F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06863"/>
            <a:ext cx="30738763" cy="295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3">
            <a:extLst>
              <a:ext uri="{FF2B5EF4-FFF2-40B4-BE49-F238E27FC236}">
                <a16:creationId xmlns:a16="http://schemas.microsoft.com/office/drawing/2014/main" id="{8448BC17-9038-6B46-9D84-D900D54AFB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775" y="958850"/>
            <a:ext cx="4362450" cy="3148013"/>
          </a:xfrm>
          <a:prstGeom prst="rect">
            <a:avLst/>
          </a:prstGeom>
        </p:spPr>
      </p:pic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13B7C275-BABC-E54A-8EDA-E553450CC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7657" y="5466497"/>
            <a:ext cx="20508686" cy="27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0" i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3E2FEAC-CFD0-E34A-8EEB-B8E57EE08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7657" y="8242808"/>
            <a:ext cx="20508686" cy="21062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  <a:lvl2pPr marL="635000" indent="0" algn="ctr">
              <a:buNone/>
              <a:defRPr b="0" i="0">
                <a:latin typeface="Korolev Light" pitchFamily="2" charset="77"/>
              </a:defRPr>
            </a:lvl2pPr>
            <a:lvl3pPr marL="1270000" indent="0" algn="ctr">
              <a:buNone/>
              <a:defRPr b="0" i="0">
                <a:latin typeface="Korolev Light" pitchFamily="2" charset="77"/>
              </a:defRPr>
            </a:lvl3pPr>
            <a:lvl4pPr marL="1905000" indent="0" algn="ctr">
              <a:buNone/>
              <a:defRPr b="0" i="0">
                <a:latin typeface="Korolev Light" pitchFamily="2" charset="77"/>
              </a:defRPr>
            </a:lvl4pPr>
            <a:lvl5pPr marL="2540000" indent="0" algn="ctr">
              <a:buNone/>
              <a:defRPr b="0" i="0">
                <a:latin typeface="Korolev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62AA29-309D-8148-BAA3-2076F333D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7658" y="11604689"/>
            <a:ext cx="20508686" cy="122627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600" b="0" i="0">
                <a:solidFill>
                  <a:schemeClr val="bg1"/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  <a:lvl2pPr marL="635000" indent="0" algn="ctr">
              <a:buNone/>
              <a:defRPr sz="2600" b="0" i="0">
                <a:solidFill>
                  <a:schemeClr val="bg1"/>
                </a:solidFill>
                <a:latin typeface="Korolev Light" pitchFamily="2" charset="77"/>
                <a:cs typeface="Calibri Light" panose="020F0302020204030204" pitchFamily="34" charset="0"/>
              </a:defRPr>
            </a:lvl2pPr>
            <a:lvl3pPr marL="1270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3pPr>
            <a:lvl4pPr marL="1905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4pPr>
            <a:lvl5pPr marL="2540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9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308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52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D81E9-D303-18CF-C3A5-D1D7D440E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270AF4-4848-4D56-4890-0B27D05AE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14F483-9DF5-9DE8-9587-36A3CED1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BD8-89DE-4242-BA53-328EFD65D642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668C68-7282-393B-FC0D-CDEAFAAF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84C2CB-19E7-D875-4985-21A3DCAF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3C0E-FA38-4D4B-8C1C-DD109D5C3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57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60A281-1CCA-A14A-90AF-1B4C935582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6007EB7B-78F3-A141-B700-713522AA3D8A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D69EF5C7-7988-524C-B3BA-3B9B5FCD8312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04C822EF-DB13-EC4F-860F-38FEFD41616E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222900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C8D1EE5F-CC55-AE43-BA7C-7B1AA863D5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C4F29929-C569-4C4C-A091-C7A5F84D8AEB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75B8931-61DD-7247-9517-E9E116AAAB05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678DD49D-FDEA-3648-8EAD-86BF1AD163E9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423086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5092A3F2-3105-CB45-B3B4-23A489F43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C5C1A395-8618-7841-9AE5-A6D157FDE8F1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B1141F7-5697-B64F-9FA9-99DFE6F176EA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4370AD5A-A3ED-054B-B709-373CA264115B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380522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046ED857-1BA7-0049-9EBC-D55098DAED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B419B8D9-D566-534E-8F7F-CEF5A2EB50E5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FBCA0AA3-E527-E247-9C68-E2ED204EE7DF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3A367A72-F66D-E44F-9072-7F179F5BBDBC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299421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77C13DCF-2149-1549-9B81-D7674D19C0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A1357CE7-DBC6-9E44-839A-15BECD8C7BF3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FAA9797-E025-224C-A4E5-D3308110A6B4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5760DFBB-FFFC-134F-89FD-48410806F98C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132386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77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56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16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Korolev Light" pitchFamily="2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5F7169-AC3E-7E49-A064-512A748B7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7001" y="4996048"/>
            <a:ext cx="21049342" cy="3182981"/>
          </a:xfrm>
        </p:spPr>
        <p:txBody>
          <a:bodyPr/>
          <a:lstStyle/>
          <a:p>
            <a:r>
              <a:rPr lang="nl-NL" dirty="0">
                <a:sym typeface="Helvetica Neue"/>
              </a:rPr>
              <a:t>Sessie 4</a:t>
            </a:r>
          </a:p>
          <a:p>
            <a:r>
              <a:rPr lang="nl-NL" dirty="0">
                <a:sym typeface="Helvetica Neue"/>
              </a:rPr>
              <a:t>Hoe krijgt u de besluitvorming voor certificeren voor elkaar?</a:t>
            </a:r>
          </a:p>
          <a:p>
            <a:endParaRPr lang="nl-NL" dirty="0">
              <a:sym typeface="Helvetica Neue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C7E537-7B75-604B-A156-BDC3B0B380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7657" y="11596582"/>
            <a:ext cx="20508686" cy="2119418"/>
          </a:xfrm>
        </p:spPr>
        <p:txBody>
          <a:bodyPr/>
          <a:lstStyle/>
          <a:p>
            <a:r>
              <a:rPr lang="nl-NL" dirty="0">
                <a:sym typeface="Helvetica Neue"/>
              </a:rPr>
              <a:t>11 oktober 2022</a:t>
            </a:r>
          </a:p>
        </p:txBody>
      </p:sp>
    </p:spTree>
    <p:extLst>
      <p:ext uri="{BB962C8B-B14F-4D97-AF65-F5344CB8AC3E}">
        <p14:creationId xmlns:p14="http://schemas.microsoft.com/office/powerpoint/2010/main" val="318868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>
            <a:extLst>
              <a:ext uri="{FF2B5EF4-FFF2-40B4-BE49-F238E27FC236}">
                <a16:creationId xmlns:a16="http://schemas.microsoft.com/office/drawing/2014/main" id="{49DC15C6-5957-1800-226C-26B81305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759115"/>
            <a:ext cx="2438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6B9B86D9-95AD-B871-BB42-CE047A5F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2656178"/>
            <a:ext cx="2438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7592B702-62D4-9B26-3A10-89337BFD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4180178"/>
            <a:ext cx="2438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F2D51BD8-DAA5-9F26-BA2B-57CA8D99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8760115"/>
            <a:ext cx="2438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773BFDD-1CF7-D29A-1CFC-8270C7DB9B6A}"/>
              </a:ext>
            </a:extLst>
          </p:cNvPr>
          <p:cNvSpPr txBox="1"/>
          <p:nvPr/>
        </p:nvSpPr>
        <p:spPr>
          <a:xfrm>
            <a:off x="3956303" y="5639442"/>
            <a:ext cx="707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Take Padding</a:t>
            </a:r>
          </a:p>
          <a:p>
            <a:r>
              <a:rPr lang="nl-NL" sz="3200" dirty="0"/>
              <a:t>Ministerie van Buitenlandse Zaken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2EBC6FD-F7A3-5566-38AC-08DAD3595166}"/>
              </a:ext>
            </a:extLst>
          </p:cNvPr>
          <p:cNvSpPr txBox="1"/>
          <p:nvPr/>
        </p:nvSpPr>
        <p:spPr>
          <a:xfrm>
            <a:off x="806286" y="1075272"/>
            <a:ext cx="2606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500" b="1" dirty="0">
                <a:sym typeface="Helvetica Neue"/>
              </a:rPr>
              <a:t>Sessie 4 Hoe krijgt u de besluitvorming voor certificeren </a:t>
            </a:r>
          </a:p>
          <a:p>
            <a:r>
              <a:rPr lang="nl-NL" sz="6500" b="1" dirty="0">
                <a:sym typeface="Helvetica Neue"/>
              </a:rPr>
              <a:t>voor elkaar?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BCB234-2D91-6FE8-575B-7447CF7A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4553810"/>
            <a:ext cx="3121086" cy="31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FDF7FA2-0C26-9C7A-CE58-162300EA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8255889"/>
            <a:ext cx="3121087" cy="31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3515E65-E3D3-41C0-423A-6A849622AA43}"/>
              </a:ext>
            </a:extLst>
          </p:cNvPr>
          <p:cNvSpPr txBox="1"/>
          <p:nvPr/>
        </p:nvSpPr>
        <p:spPr>
          <a:xfrm>
            <a:off x="14330902" y="5575744"/>
            <a:ext cx="707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Gijs Termeer</a:t>
            </a:r>
          </a:p>
          <a:p>
            <a:r>
              <a:rPr lang="nl-NL" sz="3200" dirty="0"/>
              <a:t>Moderator-SKAO</a:t>
            </a:r>
          </a:p>
        </p:txBody>
      </p:sp>
      <p:pic>
        <p:nvPicPr>
          <p:cNvPr id="1029" name="Picture 5" descr="Gijs Termeer">
            <a:extLst>
              <a:ext uri="{FF2B5EF4-FFF2-40B4-BE49-F238E27FC236}">
                <a16:creationId xmlns:a16="http://schemas.microsoft.com/office/drawing/2014/main" id="{E2301A0C-977C-474E-0827-5DD75F32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155" y="4617673"/>
            <a:ext cx="3250228" cy="325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1E7B59C-84A6-EF26-21F6-BDABC506F421}"/>
              </a:ext>
            </a:extLst>
          </p:cNvPr>
          <p:cNvSpPr txBox="1"/>
          <p:nvPr/>
        </p:nvSpPr>
        <p:spPr>
          <a:xfrm>
            <a:off x="3956304" y="9344307"/>
            <a:ext cx="707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Hansjurgen Heinen</a:t>
            </a:r>
          </a:p>
          <a:p>
            <a:r>
              <a:rPr lang="nl-NL" sz="3200" dirty="0"/>
              <a:t>Gemeente Ede</a:t>
            </a:r>
          </a:p>
        </p:txBody>
      </p:sp>
    </p:spTree>
    <p:extLst>
      <p:ext uri="{BB962C8B-B14F-4D97-AF65-F5344CB8AC3E}">
        <p14:creationId xmlns:p14="http://schemas.microsoft.com/office/powerpoint/2010/main" val="14940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05947-DC90-9753-AF63-52B0D81A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4087" y="247941"/>
            <a:ext cx="6049063" cy="735178"/>
          </a:xfrm>
        </p:spPr>
        <p:txBody>
          <a:bodyPr/>
          <a:lstStyle/>
          <a:p>
            <a:r>
              <a:rPr lang="nl-NL" sz="5000" dirty="0">
                <a:solidFill>
                  <a:schemeClr val="tx1"/>
                </a:solidFill>
              </a:rPr>
              <a:t>Gemeente Ede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E6707FB-8708-DBCC-9071-482B7FBF8E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14236" y="6175165"/>
            <a:ext cx="7602830" cy="728576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D65885C-29F2-729A-2B9A-67C2DF7B8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087" y="6175165"/>
            <a:ext cx="8673019" cy="733115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2C2FAAC-FC49-1D9B-0256-DAAABA79BF09}"/>
              </a:ext>
            </a:extLst>
          </p:cNvPr>
          <p:cNvSpPr txBox="1">
            <a:spLocks/>
          </p:cNvSpPr>
          <p:nvPr/>
        </p:nvSpPr>
        <p:spPr>
          <a:xfrm>
            <a:off x="514236" y="244118"/>
            <a:ext cx="9785071" cy="737317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  <a:ea typeface="+mj-ea"/>
                <a:cs typeface="+mj-cs"/>
              </a:defRPr>
            </a:lvl1pPr>
          </a:lstStyle>
          <a:p>
            <a:r>
              <a:rPr lang="nl-NL" sz="5000" dirty="0">
                <a:solidFill>
                  <a:schemeClr val="tx1"/>
                </a:solidFill>
              </a:rPr>
              <a:t>Ministerie van buitenlandse zaken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E04AB58-4A00-71FF-A2E3-3CB79D697968}"/>
              </a:ext>
            </a:extLst>
          </p:cNvPr>
          <p:cNvSpPr txBox="1">
            <a:spLocks/>
          </p:cNvSpPr>
          <p:nvPr/>
        </p:nvSpPr>
        <p:spPr>
          <a:xfrm>
            <a:off x="15234087" y="1862460"/>
            <a:ext cx="8028433" cy="3294756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  <a:ea typeface="+mj-ea"/>
                <a:cs typeface="+mj-cs"/>
              </a:defRPr>
            </a:lvl1pPr>
          </a:lstStyle>
          <a:p>
            <a:r>
              <a:rPr lang="nl-NL" sz="3000" dirty="0">
                <a:solidFill>
                  <a:schemeClr val="tx1"/>
                </a:solidFill>
                <a:effectLst/>
                <a:latin typeface="Korolev Light" panose="02000506000000020004" pitchFamily="50" charset="0"/>
                <a:ea typeface="Calibri" panose="020F0502020204030204" pitchFamily="34" charset="0"/>
              </a:rPr>
              <a:t>Gemeente Ede kernen Ede, Bennekom, Deelen, Ederveen, Harskamp, Hoenderloo, De Klomp, Lunteren, Otterlo en Wekerom.</a:t>
            </a:r>
          </a:p>
          <a:p>
            <a:endParaRPr lang="nl-NL" sz="3000" dirty="0">
              <a:solidFill>
                <a:schemeClr val="tx1"/>
              </a:solidFill>
              <a:effectLst/>
              <a:latin typeface="Korolev Light" panose="02000506000000020004" pitchFamily="50" charset="0"/>
              <a:ea typeface="Calibri" panose="020F0502020204030204" pitchFamily="34" charset="0"/>
            </a:endParaRPr>
          </a:p>
          <a:p>
            <a:r>
              <a:rPr lang="nl-NL" sz="3000" dirty="0">
                <a:solidFill>
                  <a:schemeClr val="tx1"/>
                </a:solidFill>
                <a:effectLst/>
                <a:latin typeface="Korolev Light" panose="02000506000000020004" pitchFamily="50" charset="0"/>
                <a:ea typeface="Calibri" panose="020F0502020204030204" pitchFamily="34" charset="0"/>
              </a:rPr>
              <a:t>Inwoners: 118530</a:t>
            </a:r>
          </a:p>
          <a:p>
            <a:endParaRPr lang="nl-NL" sz="3000" dirty="0">
              <a:solidFill>
                <a:schemeClr val="tx1"/>
              </a:solidFill>
              <a:effectLst/>
              <a:latin typeface="Korolev Light" panose="02000506000000020004" pitchFamily="50" charset="0"/>
              <a:ea typeface="Calibri" panose="020F0502020204030204" pitchFamily="34" charset="0"/>
            </a:endParaRPr>
          </a:p>
          <a:p>
            <a:r>
              <a:rPr lang="nl-NL" sz="3000" dirty="0">
                <a:solidFill>
                  <a:schemeClr val="tx1"/>
                </a:solidFill>
                <a:effectLst/>
                <a:latin typeface="Korolev Light" panose="02000506000000020004" pitchFamily="50" charset="0"/>
                <a:ea typeface="Calibri" panose="020F0502020204030204" pitchFamily="34" charset="0"/>
              </a:rPr>
              <a:t>Fte: 871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EDE609C-185A-680C-B591-7A9349A40BAD}"/>
              </a:ext>
            </a:extLst>
          </p:cNvPr>
          <p:cNvSpPr txBox="1">
            <a:spLocks/>
          </p:cNvSpPr>
          <p:nvPr/>
        </p:nvSpPr>
        <p:spPr>
          <a:xfrm>
            <a:off x="365760" y="4866448"/>
            <a:ext cx="8631303" cy="1135218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  <a:ea typeface="+mj-ea"/>
                <a:cs typeface="+mj-cs"/>
              </a:defRPr>
            </a:lvl1pPr>
          </a:lstStyle>
          <a:p>
            <a:r>
              <a:rPr lang="nl-NL" sz="3000" dirty="0">
                <a:solidFill>
                  <a:schemeClr val="tx1"/>
                </a:solidFill>
              </a:rPr>
              <a:t>Elektriciteit en vliegreizen zijn verantwoordelijke voor het grootste gedeelte van </a:t>
            </a:r>
            <a:r>
              <a:rPr lang="nl-NL" sz="3000" dirty="0" err="1">
                <a:solidFill>
                  <a:schemeClr val="tx1"/>
                </a:solidFill>
              </a:rPr>
              <a:t>BZ’s</a:t>
            </a:r>
            <a:r>
              <a:rPr lang="nl-NL" sz="3000" dirty="0">
                <a:solidFill>
                  <a:schemeClr val="tx1"/>
                </a:solidFill>
              </a:rPr>
              <a:t> CO</a:t>
            </a:r>
            <a:r>
              <a:rPr lang="nl-NL" sz="3000" baseline="-25000" dirty="0">
                <a:solidFill>
                  <a:schemeClr val="tx1"/>
                </a:solidFill>
              </a:rPr>
              <a:t>2</a:t>
            </a:r>
            <a:r>
              <a:rPr lang="nl-NL" sz="3000" dirty="0">
                <a:solidFill>
                  <a:schemeClr val="tx1"/>
                </a:solidFill>
              </a:rPr>
              <a:t>-emissies </a:t>
            </a:r>
          </a:p>
          <a:p>
            <a:r>
              <a:rPr lang="nl-NL" sz="3000" dirty="0">
                <a:solidFill>
                  <a:schemeClr val="tx1"/>
                </a:solidFill>
              </a:rPr>
              <a:t>90% kan worden toegeschreven aan de posten</a:t>
            </a:r>
          </a:p>
          <a:p>
            <a:endParaRPr lang="nl-NL" sz="3000" dirty="0"/>
          </a:p>
          <a:p>
            <a:endParaRPr lang="nl-NL" sz="3000" dirty="0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7123321-447B-BF3F-5B4B-61E8A6E2ED3F}"/>
              </a:ext>
            </a:extLst>
          </p:cNvPr>
          <p:cNvSpPr txBox="1"/>
          <p:nvPr/>
        </p:nvSpPr>
        <p:spPr>
          <a:xfrm>
            <a:off x="8020085" y="1452366"/>
            <a:ext cx="2756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Korolev Light" panose="02000506000000020004" pitchFamily="50" charset="0"/>
                <a:ea typeface="Calibri" panose="020F0502020204030204" pitchFamily="34" charset="0"/>
              </a:rPr>
              <a:t>2350 BZ-ambtenaren in Nederland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Korolev Light" panose="02000506000000020004" pitchFamily="50" charset="0"/>
                <a:ea typeface="Calibri" panose="020F0502020204030204" pitchFamily="34" charset="0"/>
              </a:rPr>
              <a:t>730 BZ-ambtenaren op posten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Korolev Light" panose="02000506000000020004" pitchFamily="50" charset="0"/>
                <a:ea typeface="Calibri" panose="020F0502020204030204" pitchFamily="34" charset="0"/>
              </a:rPr>
              <a:t>320 attaches op posten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Korolev Light" panose="02000506000000020004" pitchFamily="50" charset="0"/>
                <a:ea typeface="Calibri" panose="020F0502020204030204" pitchFamily="34" charset="0"/>
              </a:rPr>
              <a:t>2225 lokale werknemers op posten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dirty="0">
              <a:latin typeface="Korolev Light" panose="02000506000000020004" pitchFamily="50" charset="0"/>
              <a:ea typeface="Calibri" panose="020F0502020204030204" pitchFamily="34" charset="0"/>
            </a:endParaRPr>
          </a:p>
          <a:p>
            <a:pPr lvl="0"/>
            <a:r>
              <a:rPr lang="nl-NL" sz="1800" dirty="0">
                <a:effectLst/>
                <a:latin typeface="Korolev Light" panose="02000506000000020004" pitchFamily="50" charset="0"/>
                <a:ea typeface="Calibri" panose="020F0502020204030204" pitchFamily="34" charset="0"/>
              </a:rPr>
              <a:t>(situatie 2021)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8E0D72AB-B449-87BA-549A-4A3D935BB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36" y="1068185"/>
            <a:ext cx="7156587" cy="36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0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E2EEF-8C91-5D4A-CFAE-2EF0FA13E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E8F1BA-20C3-B141-0AC2-928E3C0DF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E9EA50-5D87-ACC7-6F03-7FC53AC3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7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11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ngepast 3">
      <a:dk1>
        <a:srgbClr val="3C8088"/>
      </a:dk1>
      <a:lt1>
        <a:srgbClr val="FEFFFE"/>
      </a:lt1>
      <a:dk2>
        <a:srgbClr val="B7B8B7"/>
      </a:dk2>
      <a:lt2>
        <a:srgbClr val="DDDEDD"/>
      </a:lt2>
      <a:accent1>
        <a:srgbClr val="499A93"/>
      </a:accent1>
      <a:accent2>
        <a:srgbClr val="7CB6B7"/>
      </a:accent2>
      <a:accent3>
        <a:srgbClr val="E4F0F0"/>
      </a:accent3>
      <a:accent4>
        <a:srgbClr val="F8C3AD"/>
      </a:accent4>
      <a:accent5>
        <a:srgbClr val="FAB39A"/>
      </a:accent5>
      <a:accent6>
        <a:srgbClr val="F9A48B"/>
      </a:accent6>
      <a:hlink>
        <a:srgbClr val="489992"/>
      </a:hlink>
      <a:folHlink>
        <a:srgbClr val="489A92"/>
      </a:folHlink>
    </a:clrScheme>
    <a:fontScheme name="Aangepast 1">
      <a:majorFont>
        <a:latin typeface="Korolev"/>
        <a:ea typeface=""/>
        <a:cs typeface=""/>
      </a:majorFont>
      <a:minorFont>
        <a:latin typeface="Work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94d76-235b-4cf1-a160-aaaccfc44277" xsi:nil="true"/>
    <lcf76f155ced4ddcb4097134ff3c332f xmlns="9223855b-ed36-4989-9d84-6e54b571b5e7">
      <Terms xmlns="http://schemas.microsoft.com/office/infopath/2007/PartnerControls"/>
    </lcf76f155ced4ddcb4097134ff3c332f>
    <SharedWithUsers xmlns="89894d76-235b-4cf1-a160-aaaccfc44277">
      <UserInfo>
        <DisplayName>Gijs Termeer</DisplayName>
        <AccountId>10</AccountId>
        <AccountType/>
      </UserInfo>
      <UserInfo>
        <DisplayName>Ghislaine Duvalois</DisplayName>
        <AccountId>106</AccountId>
        <AccountType/>
      </UserInfo>
      <UserInfo>
        <DisplayName>Anouk Overbeek | HIER</DisplayName>
        <AccountId>69</AccountId>
        <AccountType/>
      </UserInfo>
      <UserInfo>
        <DisplayName>Brian Heikamp</DisplayName>
        <AccountId>8</AccountId>
        <AccountType/>
      </UserInfo>
      <UserInfo>
        <DisplayName>Maud Vastbinder</DisplayName>
        <AccountId>9</AccountId>
        <AccountType/>
      </UserInfo>
      <UserInfo>
        <DisplayName>Administratie SKAO</DisplayName>
        <AccountId>94</AccountId>
        <AccountType/>
      </UserInfo>
      <UserInfo>
        <DisplayName>Annemiek Lauwerijssen</DisplayName>
        <AccountId>42</AccountId>
        <AccountType/>
      </UserInfo>
      <UserInfo>
        <DisplayName>Tijmen de Groot</DisplayName>
        <AccountId>74</AccountId>
        <AccountType/>
      </UserInfo>
      <UserInfo>
        <DisplayName>Vincent Swinkels</DisplayName>
        <AccountId>100</AccountId>
        <AccountType/>
      </UserInfo>
      <UserInfo>
        <DisplayName>George Thurley</DisplayName>
        <AccountId>102</AccountId>
        <AccountType/>
      </UserInfo>
      <UserInfo>
        <DisplayName>Christiaan van der Spijk</DisplayName>
        <AccountId>104</AccountId>
        <AccountType/>
      </UserInfo>
      <UserInfo>
        <DisplayName>Danja Roelofs</DisplayName>
        <AccountId>137</AccountId>
        <AccountType/>
      </UserInfo>
      <UserInfo>
        <DisplayName>Thijs Wentink | SKAO</DisplayName>
        <AccountId>144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3F13560725045811A8489B3707E9A" ma:contentTypeVersion="16" ma:contentTypeDescription="Een nieuw document maken." ma:contentTypeScope="" ma:versionID="aa1677e7b35831eeb512e7c19e025450">
  <xsd:schema xmlns:xsd="http://www.w3.org/2001/XMLSchema" xmlns:xs="http://www.w3.org/2001/XMLSchema" xmlns:p="http://schemas.microsoft.com/office/2006/metadata/properties" xmlns:ns2="89894d76-235b-4cf1-a160-aaaccfc44277" xmlns:ns3="9223855b-ed36-4989-9d84-6e54b571b5e7" targetNamespace="http://schemas.microsoft.com/office/2006/metadata/properties" ma:root="true" ma:fieldsID="29f0936c7b723a76120d8c3b2f7d6310" ns2:_="" ns3:_="">
    <xsd:import namespace="89894d76-235b-4cf1-a160-aaaccfc44277"/>
    <xsd:import namespace="9223855b-ed36-4989-9d84-6e54b571b5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94d76-235b-4cf1-a160-aaaccfc442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c42fc3-0c19-4688-ad1f-4dcf0499b976}" ma:internalName="TaxCatchAll" ma:showField="CatchAllData" ma:web="89894d76-235b-4cf1-a160-aaaccfc44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3855b-ed36-4989-9d84-6e54b571b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08f045e-f90b-4b3e-958e-3600deb91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B40CC-C29A-47C7-AC6E-1B3DCEC862EF}">
  <ds:schemaRefs>
    <ds:schemaRef ds:uri="http://schemas.microsoft.com/office/2006/metadata/properties"/>
    <ds:schemaRef ds:uri="http://schemas.microsoft.com/office/infopath/2007/PartnerControls"/>
    <ds:schemaRef ds:uri="89894d76-235b-4cf1-a160-aaaccfc44277"/>
    <ds:schemaRef ds:uri="9223855b-ed36-4989-9d84-6e54b571b5e7"/>
  </ds:schemaRefs>
</ds:datastoreItem>
</file>

<file path=customXml/itemProps2.xml><?xml version="1.0" encoding="utf-8"?>
<ds:datastoreItem xmlns:ds="http://schemas.openxmlformats.org/officeDocument/2006/customXml" ds:itemID="{D433953C-C720-4686-9417-5F28BBD24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94d76-235b-4cf1-a160-aaaccfc44277"/>
    <ds:schemaRef ds:uri="9223855b-ed36-4989-9d84-6e54b571b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BDCF75-09CC-41DF-9E85-245439F1E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120</Words>
  <Application>Microsoft Office PowerPoint</Application>
  <PresentationFormat>Aangepast</PresentationFormat>
  <Paragraphs>29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Korolev Light</vt:lpstr>
      <vt:lpstr>Work Sans Light</vt:lpstr>
      <vt:lpstr>Calibri</vt:lpstr>
      <vt:lpstr>Arial</vt:lpstr>
      <vt:lpstr>Work Sans</vt:lpstr>
      <vt:lpstr>Office Theme</vt:lpstr>
      <vt:lpstr>PowerPoint-presentatie</vt:lpstr>
      <vt:lpstr>PowerPoint-presentatie</vt:lpstr>
      <vt:lpstr>Gemeente Ede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Casper Email</dc:creator>
  <cp:keywords/>
  <dc:description/>
  <cp:lastModifiedBy>Brian Heikamp</cp:lastModifiedBy>
  <cp:revision>60</cp:revision>
  <dcterms:created xsi:type="dcterms:W3CDTF">2021-08-05T13:55:43Z</dcterms:created>
  <dcterms:modified xsi:type="dcterms:W3CDTF">2022-10-26T07:35:46Z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0x0101001F53F13560725045811A8489B3707E9A</vt:lpwstr>
  </property>
  <property fmtid="{D5CDD505-2E9C-101B-9397-08002B2CF9AE}" pid="3" name="MediaServiceImageTags">
    <vt:lpwstr/>
  </property>
</Properties>
</file>